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4"/>
  </p:notesMasterIdLst>
  <p:handoutMasterIdLst>
    <p:handoutMasterId r:id="rId55"/>
  </p:handoutMasterIdLst>
  <p:sldIdLst>
    <p:sldId id="961" r:id="rId2"/>
    <p:sldId id="1017" r:id="rId3"/>
    <p:sldId id="1069" r:id="rId4"/>
    <p:sldId id="1050" r:id="rId5"/>
    <p:sldId id="1082" r:id="rId6"/>
    <p:sldId id="1083" r:id="rId7"/>
    <p:sldId id="1075" r:id="rId8"/>
    <p:sldId id="1073" r:id="rId9"/>
    <p:sldId id="1072" r:id="rId10"/>
    <p:sldId id="1074" r:id="rId11"/>
    <p:sldId id="1081" r:id="rId12"/>
    <p:sldId id="1109" r:id="rId13"/>
    <p:sldId id="1114" r:id="rId14"/>
    <p:sldId id="1115" r:id="rId15"/>
    <p:sldId id="1116" r:id="rId16"/>
    <p:sldId id="1077" r:id="rId17"/>
    <p:sldId id="1078" r:id="rId18"/>
    <p:sldId id="1112" r:id="rId19"/>
    <p:sldId id="1079" r:id="rId20"/>
    <p:sldId id="1113" r:id="rId21"/>
    <p:sldId id="1090" r:id="rId22"/>
    <p:sldId id="1108" r:id="rId23"/>
    <p:sldId id="1076" r:id="rId24"/>
    <p:sldId id="1063" r:id="rId25"/>
    <p:sldId id="1086" r:id="rId26"/>
    <p:sldId id="1087" r:id="rId27"/>
    <p:sldId id="1037" r:id="rId28"/>
    <p:sldId id="1038" r:id="rId29"/>
    <p:sldId id="1039" r:id="rId30"/>
    <p:sldId id="1121" r:id="rId31"/>
    <p:sldId id="1066" r:id="rId32"/>
    <p:sldId id="1080" r:id="rId33"/>
    <p:sldId id="1068" r:id="rId34"/>
    <p:sldId id="1119" r:id="rId35"/>
    <p:sldId id="1120" r:id="rId36"/>
    <p:sldId id="1096" r:id="rId37"/>
    <p:sldId id="1097" r:id="rId38"/>
    <p:sldId id="1117" r:id="rId39"/>
    <p:sldId id="1098" r:id="rId40"/>
    <p:sldId id="1100" r:id="rId41"/>
    <p:sldId id="1118" r:id="rId42"/>
    <p:sldId id="1101" r:id="rId43"/>
    <p:sldId id="1103" r:id="rId44"/>
    <p:sldId id="1104" r:id="rId45"/>
    <p:sldId id="1041" r:id="rId46"/>
    <p:sldId id="1042" r:id="rId47"/>
    <p:sldId id="1043" r:id="rId48"/>
    <p:sldId id="1044" r:id="rId49"/>
    <p:sldId id="1110" r:id="rId50"/>
    <p:sldId id="1111" r:id="rId51"/>
    <p:sldId id="1122" r:id="rId52"/>
    <p:sldId id="1058" r:id="rId53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1pPr>
    <a:lvl2pPr marL="504825" indent="-47625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2pPr>
    <a:lvl3pPr marL="1009650" indent="-9525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3pPr>
    <a:lvl4pPr marL="1514475" indent="-142875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4pPr>
    <a:lvl5pPr marL="2020888" indent="-192088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黑体" pitchFamily="2" charset="-122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9900"/>
    <a:srgbClr val="0066FF"/>
    <a:srgbClr val="0099FF"/>
    <a:srgbClr val="0033CC"/>
    <a:srgbClr val="3333FF"/>
    <a:srgbClr val="006666"/>
    <a:srgbClr val="FF3300"/>
    <a:srgbClr val="FF00FF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774" autoAdjust="0"/>
    <p:restoredTop sz="91068" autoAdjust="0"/>
  </p:normalViewPr>
  <p:slideViewPr>
    <p:cSldViewPr>
      <p:cViewPr varScale="1">
        <p:scale>
          <a:sx n="93" d="100"/>
          <a:sy n="93" d="100"/>
        </p:scale>
        <p:origin x="-23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700" y="-84"/>
      </p:cViewPr>
      <p:guideLst>
        <p:guide orient="horz" pos="3126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5" tIns="47772" rIns="95545" bIns="47772" numCol="1" anchor="t" anchorCtr="0" compatLnSpc="1">
            <a:prstTxWarp prst="textNoShape">
              <a:avLst/>
            </a:prstTxWarp>
          </a:bodyPr>
          <a:lstStyle>
            <a:lvl1pPr defTabSz="955566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3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5" tIns="47772" rIns="95545" bIns="47772" numCol="1" anchor="t" anchorCtr="0" compatLnSpc="1">
            <a:prstTxWarp prst="textNoShape">
              <a:avLst/>
            </a:prstTxWarp>
          </a:bodyPr>
          <a:lstStyle>
            <a:lvl1pPr algn="r" defTabSz="955566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5" tIns="47772" rIns="95545" bIns="47772" numCol="1" anchor="b" anchorCtr="0" compatLnSpc="1">
            <a:prstTxWarp prst="textNoShape">
              <a:avLst/>
            </a:prstTxWarp>
          </a:bodyPr>
          <a:lstStyle>
            <a:lvl1pPr defTabSz="955566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3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5" tIns="47772" rIns="95545" bIns="47772" numCol="1" anchor="b" anchorCtr="0" compatLnSpc="1">
            <a:prstTxWarp prst="textNoShape">
              <a:avLst/>
            </a:prstTxWarp>
          </a:bodyPr>
          <a:lstStyle>
            <a:lvl1pPr algn="r" defTabSz="955566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1EACB131-6F53-43C7-8854-9263B8995E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90111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7" tIns="44103" rIns="88207" bIns="44103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7" tIns="44103" rIns="88207" bIns="44103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5" y="4715406"/>
            <a:ext cx="5438748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7" tIns="44103" rIns="88207" bIns="441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7" tIns="44103" rIns="88207" bIns="44103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7" tIns="44103" rIns="88207" bIns="44103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203537D-657B-4A2B-B990-F57F20EEB7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48194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504825" algn="l" rtl="0" eaLnBrk="0" fontAlgn="base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1009650" algn="l" rtl="0" eaLnBrk="0" fontAlgn="base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514475" algn="l" rtl="0" eaLnBrk="0" fontAlgn="base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2020888" algn="l" rtl="0" eaLnBrk="0" fontAlgn="base" hangingPunct="0">
      <a:spcBef>
        <a:spcPct val="30000"/>
      </a:spcBef>
      <a:spcAft>
        <a:spcPct val="0"/>
      </a:spcAft>
      <a:defRPr kumimoji="1" sz="13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526487" algn="l" defTabSz="101059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31785" algn="l" defTabSz="101059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37082" algn="l" defTabSz="101059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42380" algn="l" defTabSz="101059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03537D-657B-4A2B-B990-F57F20EEB79A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5096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03537D-657B-4A2B-B990-F57F20EEB79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03537D-657B-4A2B-B990-F57F20EEB79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772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3" indent="0" algn="ctr">
              <a:buNone/>
              <a:defRPr/>
            </a:lvl2pPr>
            <a:lvl3pPr marL="914286" indent="0" algn="ctr">
              <a:buNone/>
              <a:defRPr/>
            </a:lvl3pPr>
            <a:lvl4pPr marL="1371428" indent="0" algn="ctr">
              <a:buNone/>
              <a:defRPr/>
            </a:lvl4pPr>
            <a:lvl5pPr marL="1828570" indent="0" algn="ctr">
              <a:buNone/>
              <a:defRPr/>
            </a:lvl5pPr>
            <a:lvl6pPr marL="2285713" indent="0" algn="ctr">
              <a:buNone/>
              <a:defRPr/>
            </a:lvl6pPr>
            <a:lvl7pPr marL="2742856" indent="0" algn="ctr">
              <a:buNone/>
              <a:defRPr/>
            </a:lvl7pPr>
            <a:lvl8pPr marL="3199998" indent="0" algn="ctr">
              <a:buNone/>
              <a:defRPr/>
            </a:lvl8pPr>
            <a:lvl9pPr marL="3657141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30167-94D0-43A5-9B16-E5E6823EB08C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28" indent="0">
              <a:buNone/>
              <a:defRPr sz="2000"/>
            </a:lvl4pPr>
            <a:lvl5pPr marL="1828570" indent="0">
              <a:buNone/>
              <a:defRPr sz="2000"/>
            </a:lvl5pPr>
            <a:lvl6pPr marL="2285713" indent="0">
              <a:buNone/>
              <a:defRPr sz="2000"/>
            </a:lvl6pPr>
            <a:lvl7pPr marL="2742856" indent="0">
              <a:buNone/>
              <a:defRPr sz="2000"/>
            </a:lvl7pPr>
            <a:lvl8pPr marL="3199998" indent="0">
              <a:buNone/>
              <a:defRPr sz="2000"/>
            </a:lvl8pPr>
            <a:lvl9pPr marL="3657141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3" indent="0">
              <a:buNone/>
              <a:defRPr sz="1200"/>
            </a:lvl2pPr>
            <a:lvl3pPr marL="914286" indent="0">
              <a:buNone/>
              <a:defRPr sz="1000"/>
            </a:lvl3pPr>
            <a:lvl4pPr marL="1371428" indent="0">
              <a:buNone/>
              <a:defRPr sz="900"/>
            </a:lvl4pPr>
            <a:lvl5pPr marL="1828570" indent="0">
              <a:buNone/>
              <a:defRPr sz="900"/>
            </a:lvl5pPr>
            <a:lvl6pPr marL="2285713" indent="0">
              <a:buNone/>
              <a:defRPr sz="900"/>
            </a:lvl6pPr>
            <a:lvl7pPr marL="2742856" indent="0">
              <a:buNone/>
              <a:defRPr sz="900"/>
            </a:lvl7pPr>
            <a:lvl8pPr marL="3199998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9D4DAA-CE8D-4F51-90FC-B93973E1EAC2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83015F-3FA4-4036-9AEC-B642E040941A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B8E71-463C-4343-95C3-0D6D21C54416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5" y="1785926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28CF92-10FC-4932-85CE-678BDA378D15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/16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15262" cy="582594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b="1" dirty="0">
                <a:solidFill>
                  <a:srgbClr val="0066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AB31F3-95A8-49B4-B140-439A2B06EA4F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/16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800"/>
            </a:lvl2pPr>
            <a:lvl3pPr marL="914286" indent="0">
              <a:buNone/>
              <a:defRPr sz="1500"/>
            </a:lvl3pPr>
            <a:lvl4pPr marL="1371428" indent="0">
              <a:buNone/>
              <a:defRPr sz="1400"/>
            </a:lvl4pPr>
            <a:lvl5pPr marL="1828570" indent="0">
              <a:buNone/>
              <a:defRPr sz="1400"/>
            </a:lvl5pPr>
            <a:lvl6pPr marL="2285713" indent="0">
              <a:buNone/>
              <a:defRPr sz="1400"/>
            </a:lvl6pPr>
            <a:lvl7pPr marL="2742856" indent="0">
              <a:buNone/>
              <a:defRPr sz="1400"/>
            </a:lvl7pPr>
            <a:lvl8pPr marL="3199998" indent="0">
              <a:buNone/>
              <a:defRPr sz="1400"/>
            </a:lvl8pPr>
            <a:lvl9pPr marL="3657141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2F42D-9D20-45A8-82A4-F2C3554D52C6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0E0D7D-8098-4147-9E30-45AD31F61B05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28" indent="0">
              <a:buNone/>
              <a:defRPr sz="1500" b="1"/>
            </a:lvl4pPr>
            <a:lvl5pPr marL="1828570" indent="0">
              <a:buNone/>
              <a:defRPr sz="1500" b="1"/>
            </a:lvl5pPr>
            <a:lvl6pPr marL="2285713" indent="0">
              <a:buNone/>
              <a:defRPr sz="1500" b="1"/>
            </a:lvl6pPr>
            <a:lvl7pPr marL="2742856" indent="0">
              <a:buNone/>
              <a:defRPr sz="1500" b="1"/>
            </a:lvl7pPr>
            <a:lvl8pPr marL="3199998" indent="0">
              <a:buNone/>
              <a:defRPr sz="1500" b="1"/>
            </a:lvl8pPr>
            <a:lvl9pPr marL="3657141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28" indent="0">
              <a:buNone/>
              <a:defRPr sz="1500" b="1"/>
            </a:lvl4pPr>
            <a:lvl5pPr marL="1828570" indent="0">
              <a:buNone/>
              <a:defRPr sz="1500" b="1"/>
            </a:lvl5pPr>
            <a:lvl6pPr marL="2285713" indent="0">
              <a:buNone/>
              <a:defRPr sz="1500" b="1"/>
            </a:lvl6pPr>
            <a:lvl7pPr marL="2742856" indent="0">
              <a:buNone/>
              <a:defRPr sz="1500" b="1"/>
            </a:lvl7pPr>
            <a:lvl8pPr marL="3199998" indent="0">
              <a:buNone/>
              <a:defRPr sz="1500" b="1"/>
            </a:lvl8pPr>
            <a:lvl9pPr marL="3657141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119E72-1D84-44F9-8112-373F020283CC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29046A-5539-4119-945B-901E41C066AD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5F2530-9AC9-4568-815C-E134B04DF84E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3" indent="0">
              <a:buNone/>
              <a:defRPr sz="1200"/>
            </a:lvl2pPr>
            <a:lvl3pPr marL="914286" indent="0">
              <a:buNone/>
              <a:defRPr sz="1000"/>
            </a:lvl3pPr>
            <a:lvl4pPr marL="1371428" indent="0">
              <a:buNone/>
              <a:defRPr sz="900"/>
            </a:lvl4pPr>
            <a:lvl5pPr marL="1828570" indent="0">
              <a:buNone/>
              <a:defRPr sz="900"/>
            </a:lvl5pPr>
            <a:lvl6pPr marL="2285713" indent="0">
              <a:buNone/>
              <a:defRPr sz="900"/>
            </a:lvl6pPr>
            <a:lvl7pPr marL="2742856" indent="0">
              <a:buNone/>
              <a:defRPr sz="900"/>
            </a:lvl7pPr>
            <a:lvl8pPr marL="3199998" indent="0">
              <a:buNone/>
              <a:defRPr sz="900"/>
            </a:lvl8pPr>
            <a:lvl9pPr marL="3657141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B2D2A2-3EBF-458F-9BA6-C681334E53F3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/52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274638"/>
            <a:ext cx="768667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</a:defRPr>
            </a:lvl1pPr>
          </a:lstStyle>
          <a:p>
            <a:fld id="{EDEEA61E-4467-4F17-8CCB-9F94C05BA49F}" type="datetime1">
              <a:rPr lang="zh-CN" altLang="en-US" smtClean="0"/>
              <a:pPr/>
              <a:t>2015/9/17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525344"/>
            <a:ext cx="820655" cy="33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 /16</a:t>
            </a:r>
            <a:endParaRPr lang="en-US" altLang="zh-CN" dirty="0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34925" y="981075"/>
            <a:ext cx="7956550" cy="144463"/>
          </a:xfrm>
          <a:prstGeom prst="rect">
            <a:avLst/>
          </a:prstGeom>
          <a:gradFill rotWithShape="1">
            <a:gsLst>
              <a:gs pos="0">
                <a:srgbClr val="003366">
                  <a:alpha val="86000"/>
                </a:srgbClr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algn="ctr">
              <a:defRPr/>
            </a:pPr>
            <a:endParaRPr lang="zh-CN" altLang="en-US" sz="3100" baseline="-25000">
              <a:latin typeface="Arial" charset="0"/>
              <a:ea typeface="MS PGothic" pitchFamily="34" charset="-128"/>
            </a:endParaRPr>
          </a:p>
        </p:txBody>
      </p:sp>
      <p:grpSp>
        <p:nvGrpSpPr>
          <p:cNvPr id="1032" name="Group 11"/>
          <p:cNvGrpSpPr>
            <a:grpSpLocks/>
          </p:cNvGrpSpPr>
          <p:nvPr/>
        </p:nvGrpSpPr>
        <p:grpSpPr bwMode="auto">
          <a:xfrm>
            <a:off x="8002588" y="214313"/>
            <a:ext cx="1116012" cy="1014412"/>
            <a:chOff x="93" y="163"/>
            <a:chExt cx="640" cy="639"/>
          </a:xfrm>
        </p:grpSpPr>
        <p:pic>
          <p:nvPicPr>
            <p:cNvPr id="1033" name="Picture 20" descr="NM 2-2-2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74" y="163"/>
              <a:ext cx="403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3" name="Text Box 29"/>
            <p:cNvSpPr txBox="1">
              <a:spLocks noChangeArrowheads="1"/>
            </p:cNvSpPr>
            <p:nvPr userDrawn="1"/>
          </p:nvSpPr>
          <p:spPr bwMode="auto">
            <a:xfrm>
              <a:off x="93" y="511"/>
              <a:ext cx="6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MS PGothic" pitchFamily="34" charset="-128"/>
                </a:rPr>
                <a:t>ASIPP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6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FF"/>
          </a:solidFill>
          <a:latin typeface="Times New Roman" pitchFamily="18" charset="0"/>
          <a:ea typeface="华文中宋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FF"/>
          </a:solidFill>
          <a:latin typeface="Times New Roman" pitchFamily="18" charset="0"/>
          <a:ea typeface="华文中宋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FF"/>
          </a:solidFill>
          <a:latin typeface="Times New Roman" pitchFamily="18" charset="0"/>
          <a:ea typeface="华文中宋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FF"/>
          </a:solidFill>
          <a:latin typeface="Times New Roman" pitchFamily="18" charset="0"/>
          <a:ea typeface="华文中宋" pitchFamily="2" charset="-122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42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57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514285" indent="-22857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426" indent="-22857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569" indent="-22857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5712" indent="-22857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1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56" descr="iland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17232"/>
            <a:ext cx="9144000" cy="134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057"/>
          <p:cNvSpPr>
            <a:spLocks noChangeArrowheads="1"/>
          </p:cNvSpPr>
          <p:nvPr/>
        </p:nvSpPr>
        <p:spPr bwMode="auto">
          <a:xfrm rot="10800000" flipV="1">
            <a:off x="214282" y="5572140"/>
            <a:ext cx="8929718" cy="40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059" tIns="50530" rIns="101059" bIns="50530" anchor="ctr">
            <a:spAutoFit/>
          </a:bodyPr>
          <a:lstStyle/>
          <a:p>
            <a:r>
              <a:rPr lang="en-US" altLang="zh-CN" sz="2000" baseline="30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*</a:t>
            </a:r>
            <a:r>
              <a:rPr lang="en-US" altLang="zh-CN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Institute of plasma physics, Chinese Academy of Sciences, Hefei, China</a:t>
            </a:r>
          </a:p>
        </p:txBody>
      </p:sp>
      <p:sp>
        <p:nvSpPr>
          <p:cNvPr id="13" name="Rectangle 2057"/>
          <p:cNvSpPr>
            <a:spLocks noChangeArrowheads="1"/>
          </p:cNvSpPr>
          <p:nvPr/>
        </p:nvSpPr>
        <p:spPr bwMode="auto">
          <a:xfrm rot="10800000" flipV="1">
            <a:off x="142844" y="4714884"/>
            <a:ext cx="8858280" cy="7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059" tIns="50530" rIns="101059" bIns="50530" anchor="ctr">
            <a:spAutoFit/>
          </a:bodyPr>
          <a:lstStyle/>
          <a:p>
            <a:r>
              <a:rPr lang="en-US" altLang="zh-CN" sz="2000" b="0" dirty="0" smtClean="0">
                <a:latin typeface="Century Gothic" pitchFamily="34" charset="0"/>
                <a:ea typeface="华文中宋" pitchFamily="2" charset="-122"/>
              </a:rPr>
              <a:t>6th Sino-Danish Autumn School on Fusion Plasma Physics and Technology, 2015-09-16,Hefei, China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00034" y="1357298"/>
            <a:ext cx="7929586" cy="303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  <a:defRPr/>
            </a:pP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中宋" pitchFamily="2" charset="-122"/>
              </a:rPr>
              <a:t>Simulation of fast-ion-driven MHD modes in </a:t>
            </a:r>
            <a:r>
              <a:rPr lang="en-US" altLang="zh-CN" sz="3600" dirty="0" err="1" smtClean="0">
                <a:solidFill>
                  <a:srgbClr val="FF0000"/>
                </a:solidFill>
                <a:latin typeface="+mj-lt"/>
                <a:ea typeface="华文中宋" pitchFamily="2" charset="-122"/>
              </a:rPr>
              <a:t>tokamak</a:t>
            </a: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中宋" pitchFamily="2" charset="-122"/>
              </a:rPr>
              <a:t> plasmas</a:t>
            </a:r>
          </a:p>
          <a:p>
            <a:pPr algn="ctr">
              <a:spcBef>
                <a:spcPts val="100"/>
              </a:spcBef>
              <a:defRPr/>
            </a:pPr>
            <a:endParaRPr lang="en-US" altLang="zh-CN" sz="3600" dirty="0" smtClean="0">
              <a:solidFill>
                <a:srgbClr val="FF0000"/>
              </a:solidFill>
              <a:latin typeface="+mj-lt"/>
              <a:ea typeface="华文中宋" pitchFamily="2" charset="-122"/>
            </a:endParaRPr>
          </a:p>
          <a:p>
            <a:pPr algn="ctr">
              <a:spcBef>
                <a:spcPts val="100"/>
              </a:spcBef>
              <a:defRPr/>
            </a:pPr>
            <a:r>
              <a:rPr lang="en-US" altLang="zh-CN" sz="3200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Youjun</a:t>
            </a:r>
            <a:r>
              <a:rPr lang="en-US" altLang="zh-CN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 </a:t>
            </a:r>
            <a:r>
              <a:rPr lang="en-US" altLang="zh-CN" sz="3200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Hu</a:t>
            </a:r>
            <a:r>
              <a:rPr lang="en-US" altLang="zh-CN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 (</a:t>
            </a:r>
            <a:r>
              <a:rPr lang="zh-CN" alt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胡友俊</a:t>
            </a:r>
            <a:r>
              <a:rPr lang="en-US" altLang="zh-CN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)</a:t>
            </a:r>
            <a:r>
              <a:rPr lang="en-US" altLang="zh-CN" sz="3200" baseline="30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*</a:t>
            </a:r>
          </a:p>
          <a:p>
            <a:pPr algn="ctr">
              <a:spcBef>
                <a:spcPts val="100"/>
              </a:spcBef>
              <a:defRPr/>
            </a:pPr>
            <a:r>
              <a:rPr lang="en-US" altLang="zh-CN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Email: yjhu@ipp.cas.cn</a:t>
            </a:r>
          </a:p>
          <a:p>
            <a:pPr algn="ctr">
              <a:spcBef>
                <a:spcPts val="100"/>
              </a:spcBef>
              <a:defRPr/>
            </a:pPr>
            <a:r>
              <a:rPr lang="en-US" altLang="zh-CN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Webpage: http://theory.ipp.ac.cn/~yj</a:t>
            </a:r>
            <a:endParaRPr lang="zh-CN" altLang="en-US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0" y="214290"/>
            <a:ext cx="8358214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Resonance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condition of fast ions with coherent modes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8715404" cy="527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0" y="0"/>
            <a:ext cx="8358214" cy="92867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Special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case: R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esonance</a:t>
            </a:r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of strongly circulating fast ions with </a:t>
            </a:r>
            <a:r>
              <a:rPr kumimoji="0" lang="en-US" altLang="zh-CN" sz="2800" b="1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Toroidal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Aflven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eigenmode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(TAE)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14282" y="1285860"/>
            <a:ext cx="8358214" cy="5214974"/>
          </a:xfrm>
          <a:prstGeom prst="rect">
            <a:avLst/>
          </a:prstGeom>
        </p:spPr>
        <p:txBody>
          <a:bodyPr/>
          <a:lstStyle/>
          <a:p>
            <a:pPr lvl="0" eaLnBrk="0" hangingPunct="0"/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</a:t>
            </a:r>
            <a:r>
              <a:rPr kumimoji="0" lang="en-US" altLang="zh-CN" sz="2000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period of a strongly circulating fast ions: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</a:t>
            </a:r>
            <a:r>
              <a:rPr kumimoji="0" lang="en-US" altLang="zh-CN" sz="2000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angular frequency 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000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Toroidal</a:t>
            </a:r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angular frequency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frequency and radial location of TAE are approximately given by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Using these in the resonance condition, we obtain </a:t>
            </a:r>
          </a:p>
          <a:p>
            <a:pPr lvl="0" eaLnBrk="0" hangingPunct="0"/>
            <a:r>
              <a:rPr kumimoji="0" lang="en-US" altLang="zh-CN" sz="20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for different values of 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275388" y="1143000"/>
          <a:ext cx="1312862" cy="835025"/>
        </p:xfrm>
        <a:graphic>
          <a:graphicData uri="http://schemas.openxmlformats.org/presentationml/2006/ole">
            <p:oleObj spid="_x0000_s45058" name="Equation" r:id="rId3" imgW="698400" imgH="444240" progId="Equation.DSMT4">
              <p:embed/>
            </p:oleObj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3857620" y="1785926"/>
          <a:ext cx="1719263" cy="835025"/>
        </p:xfrm>
        <a:graphic>
          <a:graphicData uri="http://schemas.openxmlformats.org/presentationml/2006/ole">
            <p:oleObj spid="_x0000_s45059" name="Equation" r:id="rId4" imgW="914400" imgH="444240" progId="Equation.DSMT4">
              <p:embed/>
            </p:oleObj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3500430" y="2928934"/>
          <a:ext cx="1766887" cy="835025"/>
        </p:xfrm>
        <a:graphic>
          <a:graphicData uri="http://schemas.openxmlformats.org/presentationml/2006/ole">
            <p:oleObj spid="_x0000_s45060" name="Equation" r:id="rId5" imgW="939600" imgH="444240" progId="Equation.DSMT4">
              <p:embed/>
            </p:oleObj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2928926" y="4572008"/>
          <a:ext cx="1098550" cy="787400"/>
        </p:xfrm>
        <a:graphic>
          <a:graphicData uri="http://schemas.openxmlformats.org/presentationml/2006/ole">
            <p:oleObj spid="_x0000_s45061" name="Equation" r:id="rId6" imgW="583920" imgH="419040" progId="Equation.DSMT4">
              <p:embed/>
            </p:oleObj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4786314" y="4572008"/>
          <a:ext cx="1266825" cy="739775"/>
        </p:xfrm>
        <a:graphic>
          <a:graphicData uri="http://schemas.openxmlformats.org/presentationml/2006/ole">
            <p:oleObj spid="_x0000_s45062" name="Equation" r:id="rId7" imgW="672840" imgH="393480" progId="Equation.DSMT4">
              <p:embed/>
            </p:oleObj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5715008" y="5357826"/>
          <a:ext cx="2932113" cy="738187"/>
        </p:xfrm>
        <a:graphic>
          <a:graphicData uri="http://schemas.openxmlformats.org/presentationml/2006/ole">
            <p:oleObj spid="_x0000_s45064" name="Equation" r:id="rId8" imgW="1562040" imgH="393480" progId="Equation.DSMT4">
              <p:embed/>
            </p:oleObj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2786050" y="5929330"/>
          <a:ext cx="168275" cy="333375"/>
        </p:xfrm>
        <a:graphic>
          <a:graphicData uri="http://schemas.openxmlformats.org/presentationml/2006/ole">
            <p:oleObj spid="_x0000_s45066" name="Equation" r:id="rId9" imgW="88560" imgH="177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0" y="0"/>
            <a:ext cx="8358214" cy="92867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Resonance</a:t>
            </a:r>
            <a:r>
              <a:rPr kumimoji="0" lang="en-US" altLang="zh-CN" sz="20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condition only provide necessary condition for efficient energy exchange, the actual energy transfer is determined by the distribution of fast ions and the waves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14282" y="1285860"/>
            <a:ext cx="8929718" cy="5214974"/>
          </a:xfrm>
          <a:prstGeom prst="rect">
            <a:avLst/>
          </a:prstGeom>
        </p:spPr>
        <p:txBody>
          <a:bodyPr/>
          <a:lstStyle/>
          <a:p>
            <a:pPr lvl="0" eaLnBrk="0" hangingPunct="0">
              <a:buFont typeface="Wingdings" pitchFamily="2" charset="2"/>
              <a:buChar char="p"/>
            </a:pPr>
            <a:r>
              <a:rPr kumimoji="0" lang="en-US" altLang="zh-CN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The actual energy transfer between fast ions and waves needs detailed numerical calculation, </a:t>
            </a:r>
          </a:p>
          <a:p>
            <a:pPr lvl="0" eaLnBrk="0" hangingPunct="0">
              <a:buFont typeface="Wingdings" pitchFamily="2" charset="2"/>
              <a:buChar char="p"/>
            </a:pPr>
            <a:r>
              <a:rPr kumimoji="0" lang="en-US" altLang="zh-CN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but there exist simple formula to help understanding:</a:t>
            </a: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endParaRPr kumimoji="0" lang="en-US" altLang="zh-CN" sz="2000" kern="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lvl="0" eaLnBrk="0" hangingPunct="0"/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7833" name="Object 9"/>
          <p:cNvGraphicFramePr>
            <a:graphicFrameLocks noChangeAspect="1"/>
          </p:cNvGraphicFramePr>
          <p:nvPr/>
        </p:nvGraphicFramePr>
        <p:xfrm>
          <a:off x="2143108" y="2928934"/>
          <a:ext cx="4232776" cy="1181104"/>
        </p:xfrm>
        <a:graphic>
          <a:graphicData uri="http://schemas.openxmlformats.org/presentationml/2006/ole">
            <p:oleObj spid="_x0000_s77833" name="Equation" r:id="rId3" imgW="1815840" imgH="507960" progId="Equation.DSMT4">
              <p:embed/>
            </p:oleObj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5786446" y="407194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标题 1"/>
          <p:cNvSpPr txBox="1">
            <a:spLocks/>
          </p:cNvSpPr>
          <p:nvPr/>
        </p:nvSpPr>
        <p:spPr bwMode="auto">
          <a:xfrm>
            <a:off x="6357950" y="5000636"/>
            <a:ext cx="2143140" cy="4286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Usually damping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3000364" y="4357694"/>
            <a:ext cx="1214446" cy="642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标题 1"/>
          <p:cNvSpPr txBox="1">
            <a:spLocks/>
          </p:cNvSpPr>
          <p:nvPr/>
        </p:nvSpPr>
        <p:spPr bwMode="auto">
          <a:xfrm>
            <a:off x="2714612" y="5286388"/>
            <a:ext cx="1714512" cy="4286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May be driving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57158" y="1214422"/>
            <a:ext cx="82868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kumimoji="0" lang="en-US" altLang="zh-CN" kern="0" dirty="0" smtClean="0">
                <a:solidFill>
                  <a:srgbClr val="0066FF"/>
                </a:solidFill>
                <a:latin typeface="+mn-lt"/>
                <a:ea typeface="+mn-ea"/>
              </a:rPr>
              <a:t>According to the different resonance conditions, MHD modes driven by fast ions can be categorized into two classes:</a:t>
            </a:r>
          </a:p>
          <a:p>
            <a:pPr>
              <a:buFont typeface="Wingdings" pitchFamily="2" charset="2"/>
              <a:buChar char="p"/>
            </a:pPr>
            <a:endParaRPr kumimoji="0" lang="zh-CN" altLang="en-US" kern="0" dirty="0" smtClean="0">
              <a:solidFill>
                <a:srgbClr val="0066FF"/>
              </a:solidFill>
              <a:latin typeface="+mn-lt"/>
              <a:ea typeface="+mn-ea"/>
            </a:endParaRPr>
          </a:p>
          <a:p>
            <a:pPr marL="457200" indent="-457200">
              <a:buAutoNum type="arabicParenBoth"/>
            </a:pPr>
            <a:r>
              <a:rPr kumimoji="0" lang="en-US" altLang="zh-CN" kern="0" dirty="0" smtClean="0">
                <a:solidFill>
                  <a:srgbClr val="0066FF"/>
                </a:solidFill>
                <a:latin typeface="+mn-lt"/>
                <a:ea typeface="+mn-ea"/>
              </a:rPr>
              <a:t>Low frequency instabilities</a:t>
            </a:r>
            <a:r>
              <a:rPr kumimoji="0" lang="en-US" altLang="zh-CN" kern="0" dirty="0" smtClean="0">
                <a:solidFill>
                  <a:srgbClr val="0066FF"/>
                </a:solidFill>
                <a:latin typeface="Times New Roman"/>
                <a:ea typeface="华文中宋"/>
              </a:rPr>
              <a:t>,</a:t>
            </a:r>
            <a:r>
              <a:rPr kumimoji="0" lang="en-US" altLang="zh-CN" kern="0" dirty="0" smtClean="0">
                <a:solidFill>
                  <a:srgbClr val="0066FF"/>
                </a:solidFill>
              </a:rPr>
              <a:t> </a:t>
            </a:r>
            <a:r>
              <a:rPr kumimoji="0" lang="en-US" altLang="zh-CN" kern="0" dirty="0" smtClean="0">
                <a:solidFill>
                  <a:srgbClr val="0066FF"/>
                </a:solidFill>
                <a:latin typeface="+mn-lt"/>
                <a:ea typeface="+mn-ea"/>
              </a:rPr>
              <a:t>such as fishbone/internal kink,  </a:t>
            </a:r>
            <a:r>
              <a:rPr kumimoji="0" lang="en-US" altLang="zh-CN" kern="0" dirty="0" smtClean="0">
                <a:solidFill>
                  <a:srgbClr val="0066FF"/>
                </a:solidFill>
                <a:latin typeface="Times New Roman"/>
                <a:ea typeface="华文中宋"/>
              </a:rPr>
              <a:t>associated the resonance between the mode frequency and the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n-lt"/>
                <a:ea typeface="+mn-ea"/>
              </a:rPr>
              <a:t>toroidal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 precession frequency </a:t>
            </a:r>
            <a:r>
              <a:rPr kumimoji="0" lang="en-US" altLang="zh-CN" kern="0" dirty="0" smtClean="0">
                <a:solidFill>
                  <a:srgbClr val="0066FF"/>
                </a:solidFill>
                <a:latin typeface="Times New Roman"/>
                <a:ea typeface="华文中宋"/>
              </a:rPr>
              <a:t>of the fast ions; </a:t>
            </a:r>
          </a:p>
          <a:p>
            <a:pPr marL="457200" indent="-457200">
              <a:buAutoNum type="arabicParenBoth"/>
            </a:pPr>
            <a:endParaRPr kumimoji="0" lang="en-US" altLang="zh-CN" kern="0" dirty="0" smtClean="0">
              <a:solidFill>
                <a:srgbClr val="0066FF"/>
              </a:solidFill>
              <a:latin typeface="+mn-lt"/>
              <a:ea typeface="+mn-ea"/>
            </a:endParaRPr>
          </a:p>
          <a:p>
            <a:pPr marL="457200" indent="-457200"/>
            <a:r>
              <a:rPr kumimoji="0" lang="en-US" altLang="zh-CN" kern="0" dirty="0" smtClean="0">
                <a:solidFill>
                  <a:srgbClr val="0066FF"/>
                </a:solidFill>
                <a:latin typeface="+mn-lt"/>
                <a:ea typeface="+mn-ea"/>
              </a:rPr>
              <a:t>(2) Higher frequency instabilities, such as various Alfven gap modes (TAE, EAE, NAE), associated with the resonance with the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n-lt"/>
                <a:ea typeface="+mn-ea"/>
              </a:rPr>
              <a:t>poloidal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 transit/bounce frequency</a:t>
            </a:r>
            <a:r>
              <a:rPr kumimoji="0" lang="en-US" altLang="zh-CN" kern="0" dirty="0" smtClean="0">
                <a:solidFill>
                  <a:srgbClr val="0066FF"/>
                </a:solidFill>
                <a:latin typeface="+mn-lt"/>
                <a:ea typeface="+mn-ea"/>
              </a:rPr>
              <a:t> of fast ions.</a:t>
            </a:r>
            <a:endParaRPr kumimoji="0" lang="zh-CN" altLang="en-US" kern="0" dirty="0" smtClean="0">
              <a:solidFill>
                <a:srgbClr val="0066FF"/>
              </a:solidFill>
              <a:latin typeface="+mn-lt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282" y="214290"/>
            <a:ext cx="792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A variety of collective instabilities, ranging from 10 Hz up to 10^9 Hz, can be driven by fast ions</a:t>
            </a:r>
            <a:endParaRPr kumimoji="0" lang="zh-CN" altLang="en-US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1256467"/>
            <a:ext cx="8501090" cy="5816977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en-US" altLang="zh-CN" kern="0" dirty="0" smtClean="0">
                <a:solidFill>
                  <a:srgbClr val="0066FF"/>
                </a:solidFill>
              </a:rPr>
              <a:t>Modes excited by the fast ions are of interest because:</a:t>
            </a:r>
          </a:p>
          <a:p>
            <a:r>
              <a:rPr kumimoji="0" lang="en-US" altLang="zh-CN" kern="0" dirty="0" smtClean="0">
                <a:solidFill>
                  <a:srgbClr val="0066FF"/>
                </a:solidFill>
              </a:rPr>
              <a:t>(1) They transport fast ions</a:t>
            </a:r>
          </a:p>
          <a:p>
            <a:r>
              <a:rPr kumimoji="0" lang="en-US" altLang="zh-CN" kern="0" dirty="0" smtClean="0">
                <a:solidFill>
                  <a:srgbClr val="0066FF"/>
                </a:solidFill>
              </a:rPr>
              <a:t>(2) they provide valuable information of the main plasma</a:t>
            </a:r>
          </a:p>
          <a:p>
            <a:r>
              <a:rPr kumimoji="0" lang="en-US" altLang="zh-CN" kern="0" dirty="0" smtClean="0">
                <a:solidFill>
                  <a:srgbClr val="0066FF"/>
                </a:solidFill>
              </a:rPr>
              <a:t>(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A successful use of the latter is the so-called MHD spectrum, which uses the property of RSAE to infer the information of the safety factor profile.)</a:t>
            </a:r>
          </a:p>
          <a:p>
            <a:endParaRPr kumimoji="0" lang="en-US" altLang="zh-CN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kumimoji="0" lang="en-US" altLang="zh-CN" kern="0" dirty="0" smtClean="0">
                <a:solidFill>
                  <a:srgbClr val="0066FF"/>
                </a:solidFill>
              </a:rPr>
              <a:t>Almost all MHD modes have the possibility of interacting with fast ions.</a:t>
            </a:r>
          </a:p>
          <a:p>
            <a:pPr>
              <a:buFont typeface="Wingdings" pitchFamily="2" charset="2"/>
              <a:buChar char="p"/>
            </a:pPr>
            <a:endParaRPr kumimoji="0" lang="en-US" altLang="zh-CN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kumimoji="0" lang="en-US" altLang="zh-CN" kern="0" dirty="0" smtClean="0">
                <a:solidFill>
                  <a:srgbClr val="0066FF"/>
                </a:solidFill>
              </a:rPr>
              <a:t>The modes driven by fast ions themselves are especially effective in causing anomalous transport of the fast ions (e.g. Fishbone and Alfven </a:t>
            </a:r>
            <a:r>
              <a:rPr kumimoji="0" lang="en-US" altLang="zh-CN" kern="0" dirty="0" err="1" smtClean="0">
                <a:solidFill>
                  <a:srgbClr val="0066FF"/>
                </a:solidFill>
              </a:rPr>
              <a:t>eigenmodes</a:t>
            </a:r>
            <a:r>
              <a:rPr kumimoji="0" lang="en-US" altLang="zh-CN" kern="0" dirty="0" smtClean="0">
                <a:solidFill>
                  <a:srgbClr val="0066FF"/>
                </a:solidFill>
              </a:rPr>
              <a:t>).</a:t>
            </a: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endParaRPr kumimoji="0" lang="zh-CN" altLang="en-US" sz="1800" kern="0" dirty="0" smtClean="0">
              <a:solidFill>
                <a:srgbClr val="0066FF"/>
              </a:solidFill>
            </a:endParaRPr>
          </a:p>
          <a:p>
            <a:pPr>
              <a:buNone/>
            </a:pPr>
            <a:endParaRPr lang="zh-CN" altLang="en-US" sz="16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82" y="214290"/>
            <a:ext cx="792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kern="0" dirty="0" smtClean="0">
                <a:solidFill>
                  <a:srgbClr val="FF0000"/>
                </a:solidFill>
                <a:latin typeface="+mn-lt"/>
                <a:ea typeface="+mn-ea"/>
              </a:rPr>
              <a:t>Fast-ion-driven modes are important because they transport fast ions and/or provide valuable information of the main plasmas</a:t>
            </a:r>
            <a:endParaRPr kumimoji="0" lang="zh-CN" altLang="en-US" sz="2000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14423"/>
            <a:ext cx="7500990" cy="4062651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Diffusion coefficient of fast ions is comparable to the neoclassical level and ten times smaller than the typical thermal ion transport. </a:t>
            </a:r>
            <a:endParaRPr kumimoji="0" lang="zh-CN" altLang="en-US" sz="2000" kern="0" dirty="0" smtClean="0">
              <a:solidFill>
                <a:srgbClr val="0066FF"/>
              </a:solidFill>
            </a:endParaRPr>
          </a:p>
          <a:p>
            <a:endParaRPr kumimoji="0" lang="zh-CN" altLang="en-US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The low transport level may be due to the orbit averaging of small scale plasma turbulence over the large orbits of the fast ions.</a:t>
            </a:r>
          </a:p>
          <a:p>
            <a:endParaRPr kumimoji="0" lang="zh-CN" altLang="en-US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This transport reduction mechanism could, however, be less effective in larger 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tokamaks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 if the turbulence size scale increases with machine</a:t>
            </a:r>
            <a:r>
              <a:rPr kumimoji="0" lang="zh-CN" altLang="en-US" sz="2000" kern="0" dirty="0" smtClean="0">
                <a:solidFill>
                  <a:srgbClr val="0066FF"/>
                </a:solidFill>
              </a:rPr>
              <a:t> 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size.</a:t>
            </a:r>
          </a:p>
          <a:p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The “anomalous” transport of fast ions is usually due to MHD modes such as 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fishbones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 and 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variosu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 Alfven 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eigenmodes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.</a:t>
            </a:r>
            <a:endParaRPr lang="zh-CN" altLang="en-US" sz="16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14282" y="142852"/>
            <a:ext cx="8072494" cy="928694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Fast</a:t>
            </a:r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ions transport level is usually as low as the neoclassical  level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317350" cy="496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14282" y="214290"/>
            <a:ext cx="792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Coupling of MHD and EPs is via the charge and current density of EPs in the momentum equation</a:t>
            </a:r>
            <a:endParaRPr kumimoji="0" lang="zh-CN" altLang="en-US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00174"/>
            <a:ext cx="76390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14282" y="214290"/>
            <a:ext cx="7929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kern="0" dirty="0" smtClean="0">
                <a:solidFill>
                  <a:srgbClr val="FF0000"/>
                </a:solidFill>
                <a:latin typeface="+mn-lt"/>
                <a:ea typeface="+mn-ea"/>
              </a:rPr>
              <a:t>Further simplification of momentum equations</a:t>
            </a:r>
            <a:endParaRPr kumimoji="0" lang="zh-CN" altLang="en-US" sz="2800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357298"/>
            <a:ext cx="9001156" cy="490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85720" y="142852"/>
            <a:ext cx="792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kern="0" dirty="0" smtClean="0">
                <a:solidFill>
                  <a:srgbClr val="FF0000"/>
                </a:solidFill>
                <a:latin typeface="+mn-lt"/>
                <a:ea typeface="+mn-ea"/>
              </a:rPr>
              <a:t>Particle-in-cell (PIC) method is used to calculate the current density of fast ions</a:t>
            </a:r>
            <a:endParaRPr kumimoji="0" lang="zh-CN" altLang="en-US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19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8322250" cy="382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0" y="214290"/>
            <a:ext cx="8215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kern="0" dirty="0" smtClean="0">
                <a:solidFill>
                  <a:srgbClr val="FF0000"/>
                </a:solidFill>
                <a:latin typeface="+mn-lt"/>
                <a:ea typeface="+mn-ea"/>
              </a:rPr>
              <a:t>Other MHD equations are not changed by fast ions</a:t>
            </a:r>
            <a:endParaRPr kumimoji="0" lang="zh-CN" altLang="en-US" sz="2800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56"/>
          <p:cNvSpPr>
            <a:spLocks noChangeArrowheads="1"/>
          </p:cNvSpPr>
          <p:nvPr/>
        </p:nvSpPr>
        <p:spPr bwMode="auto">
          <a:xfrm>
            <a:off x="0" y="1571612"/>
            <a:ext cx="914400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Introduction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Modeling of fast ions: Kinetic theory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dirty="0" smtClean="0">
                <a:latin typeface="Calibri" pitchFamily="34" charset="0"/>
                <a:ea typeface="华文楷体" pitchFamily="2" charset="-122"/>
              </a:rPr>
              <a:t>Modeling of main plasmas: MHD theory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Kinetic-MHD hybrid model</a:t>
            </a:r>
            <a:endParaRPr lang="en-US" altLang="zh-CN" dirty="0" smtClean="0">
              <a:latin typeface="Calibri" pitchFamily="34" charset="0"/>
              <a:ea typeface="华文楷体" pitchFamily="2" charset="-122"/>
            </a:endParaRP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dirty="0" smtClean="0">
                <a:latin typeface="Calibri" pitchFamily="34" charset="0"/>
                <a:ea typeface="华文楷体" pitchFamily="2" charset="-122"/>
              </a:rPr>
              <a:t>Examples of fast-ion-driven MHD modes: Alfven </a:t>
            </a:r>
            <a:r>
              <a:rPr lang="en-US" altLang="zh-CN" dirty="0" err="1" smtClean="0">
                <a:latin typeface="Calibri" pitchFamily="34" charset="0"/>
                <a:ea typeface="华文楷体" pitchFamily="2" charset="-122"/>
              </a:rPr>
              <a:t>eigenmodes</a:t>
            </a:r>
            <a:endParaRPr lang="en-US" altLang="zh-CN" sz="2400" dirty="0">
              <a:latin typeface="Calibri" pitchFamily="34" charset="0"/>
              <a:ea typeface="华文楷体" pitchFamily="2" charset="-122"/>
            </a:endParaRP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defRPr/>
            </a:pPr>
            <a:endParaRPr lang="en-US" altLang="zh-CN" sz="2400" dirty="0"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Outline/Summary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214290"/>
            <a:ext cx="8215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kern="0" dirty="0" smtClean="0">
                <a:solidFill>
                  <a:srgbClr val="FF0000"/>
                </a:solidFill>
                <a:latin typeface="+mn-lt"/>
                <a:ea typeface="+mn-ea"/>
              </a:rPr>
              <a:t>Numerical methods for EP+MHD hybrid systems</a:t>
            </a:r>
            <a:endParaRPr kumimoji="0" lang="zh-CN" altLang="en-US" sz="2800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2844" y="1357298"/>
            <a:ext cx="864399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en-US" altLang="zh-CN" sz="2400" kern="0" dirty="0" smtClean="0">
                <a:solidFill>
                  <a:srgbClr val="0000FF"/>
                </a:solidFill>
                <a:latin typeface="+mn-lt"/>
                <a:ea typeface="+mn-ea"/>
              </a:rPr>
              <a:t>MHD equations are treated </a:t>
            </a: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in the cylindrical coordinates (R </a:t>
            </a:r>
            <a:r>
              <a:rPr lang="en-US" altLang="zh-CN" kern="0" dirty="0" err="1" smtClean="0">
                <a:solidFill>
                  <a:srgbClr val="0000FF"/>
                </a:solidFill>
                <a:latin typeface="+mn-lt"/>
                <a:ea typeface="+mn-ea"/>
              </a:rPr>
              <a:t>phi,Z</a:t>
            </a: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) using 4</a:t>
            </a:r>
            <a:r>
              <a:rPr lang="en-US" altLang="zh-CN" kern="0" baseline="30000" dirty="0" smtClean="0">
                <a:solidFill>
                  <a:srgbClr val="0000FF"/>
                </a:solidFill>
                <a:latin typeface="+mn-lt"/>
                <a:ea typeface="+mn-ea"/>
              </a:rPr>
              <a:t>th</a:t>
            </a: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 central difference schemes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endParaRPr lang="en-US" altLang="zh-CN" kern="0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Fast ions orbits are following by 4</a:t>
            </a:r>
            <a:r>
              <a:rPr lang="en-US" altLang="zh-CN" kern="0" baseline="30000" dirty="0" smtClean="0">
                <a:solidFill>
                  <a:srgbClr val="0000FF"/>
                </a:solidFill>
                <a:latin typeface="+mn-lt"/>
                <a:ea typeface="+mn-ea"/>
              </a:rPr>
              <a:t>th</a:t>
            </a: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  </a:t>
            </a:r>
            <a:r>
              <a:rPr lang="en-US" altLang="zh-CN" kern="0" dirty="0" err="1" smtClean="0">
                <a:solidFill>
                  <a:srgbClr val="0000FF"/>
                </a:solidFill>
                <a:latin typeface="+mn-lt"/>
                <a:ea typeface="+mn-ea"/>
              </a:rPr>
              <a:t>Runge-Kutta</a:t>
            </a: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 integrator.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endParaRPr lang="en-US" altLang="zh-CN" kern="0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en-US" altLang="zh-CN" sz="2400" kern="0" dirty="0" smtClean="0">
                <a:solidFill>
                  <a:srgbClr val="0000FF"/>
                </a:solidFill>
                <a:latin typeface="+mn-lt"/>
                <a:ea typeface="+mn-ea"/>
              </a:rPr>
              <a:t>Current of fast ions are calculated by </a:t>
            </a:r>
            <a:r>
              <a:rPr lang="en-US" altLang="zh-CN" sz="2400" kern="0" dirty="0" err="1" smtClean="0">
                <a:solidFill>
                  <a:srgbClr val="0000FF"/>
                </a:solidFill>
                <a:latin typeface="+mn-lt"/>
                <a:ea typeface="+mn-ea"/>
              </a:rPr>
              <a:t>gyrokinetic</a:t>
            </a:r>
            <a:r>
              <a:rPr lang="en-US" altLang="zh-CN" sz="2400" kern="0" dirty="0" smtClean="0">
                <a:solidFill>
                  <a:srgbClr val="0000FF"/>
                </a:solidFill>
                <a:latin typeface="+mn-lt"/>
                <a:ea typeface="+mn-ea"/>
              </a:rPr>
              <a:t> PIC method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endParaRPr lang="en-US" altLang="zh-CN" sz="2400" kern="0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kern="0" dirty="0" smtClean="0">
                <a:solidFill>
                  <a:srgbClr val="0000FF"/>
                </a:solidFill>
                <a:latin typeface="+mn-lt"/>
                <a:ea typeface="+mn-ea"/>
              </a:rPr>
              <a:t>An implement of Kinetic-MHD hybrid model: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400" kern="0" dirty="0" smtClean="0">
                <a:solidFill>
                  <a:srgbClr val="0000FF"/>
                </a:solidFill>
                <a:latin typeface="+mn-lt"/>
                <a:ea typeface="+mn-ea"/>
              </a:rPr>
              <a:t>MEGA code, developed 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+mn-ea"/>
              </a:rPr>
              <a:t>by Y. </a:t>
            </a:r>
            <a:r>
              <a:rPr lang="en-US" altLang="zh-CN" sz="2400" kern="0" dirty="0" err="1">
                <a:solidFill>
                  <a:srgbClr val="0000FF"/>
                </a:solidFill>
                <a:latin typeface="+mn-lt"/>
                <a:ea typeface="+mn-ea"/>
              </a:rPr>
              <a:t>Todo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+mn-ea"/>
              </a:rPr>
              <a:t> et al, </a:t>
            </a:r>
            <a:r>
              <a:rPr lang="en-US" altLang="zh-CN" sz="2400" kern="0" dirty="0" smtClean="0">
                <a:solidFill>
                  <a:srgbClr val="0000FF"/>
                </a:solidFill>
                <a:latin typeface="+mn-lt"/>
                <a:ea typeface="+mn-ea"/>
              </a:rPr>
              <a:t>NIFS, Japan</a:t>
            </a:r>
            <a:endParaRPr lang="en-US" altLang="zh-CN" sz="2400" kern="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0"/>
            <a:ext cx="781370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Alfven continua provide the approximate frequency and radial location of various Alfven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eigenmodes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8715404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6643702" y="4572008"/>
            <a:ext cx="250029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TAE</a:t>
            </a: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gap due to coupling of m and m+1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E</a:t>
            </a:r>
            <a:r>
              <a:rPr kumimoji="0" lang="en-US" altLang="zh-CN" sz="1800" kern="0" baseline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AE</a:t>
            </a:r>
            <a:r>
              <a:rPr kumimoji="0" lang="en-US" altLang="zh-CN" sz="1800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 gap due to coupling of m and m+2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0" y="1071546"/>
            <a:ext cx="885828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Gaps formed due</a:t>
            </a: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1800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to </a:t>
            </a:r>
            <a:r>
              <a:rPr kumimoji="0" lang="en-US" altLang="zh-CN" sz="1800" b="1" i="0" u="none" strike="noStrike" kern="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toroidal</a:t>
            </a: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coupling (in cylindrical geometry, there </a:t>
            </a:r>
            <a:r>
              <a:rPr kumimoji="0" lang="en-US" altLang="zh-CN" sz="1800" kern="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are </a:t>
            </a: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 gaps)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6643702" y="1714488"/>
            <a:ext cx="228601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kern="0" dirty="0" smtClean="0">
                <a:latin typeface="+mj-lt"/>
                <a:ea typeface="+mj-ea"/>
                <a:cs typeface="+mj-cs"/>
              </a:rPr>
              <a:t>Cylindrical continua</a:t>
            </a:r>
            <a:endParaRPr kumimoji="0" lang="en-US" altLang="zh-CN" sz="1800" b="1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16200000" flipH="1">
            <a:off x="4393405" y="5536421"/>
            <a:ext cx="1071570" cy="571504"/>
          </a:xfrm>
          <a:prstGeom prst="line">
            <a:avLst/>
          </a:prstGeom>
          <a:ln>
            <a:headEnd type="triangle"/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 bwMode="auto">
          <a:xfrm>
            <a:off x="4929190" y="6286520"/>
            <a:ext cx="2143140" cy="4286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kern="0" dirty="0" err="1" smtClean="0">
                <a:latin typeface="+mj-lt"/>
                <a:ea typeface="+mj-ea"/>
                <a:cs typeface="+mj-cs"/>
              </a:rPr>
              <a:t>Toroidal</a:t>
            </a:r>
            <a:r>
              <a:rPr kumimoji="0" lang="en-US" altLang="zh-CN" sz="1800" kern="0" dirty="0" smtClean="0">
                <a:latin typeface="+mj-lt"/>
                <a:ea typeface="+mj-ea"/>
                <a:cs typeface="+mj-cs"/>
              </a:rPr>
              <a:t> continua</a:t>
            </a:r>
            <a:endParaRPr kumimoji="0" lang="en-US" altLang="zh-CN" sz="1800" b="1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0" y="0"/>
            <a:ext cx="792958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Alfven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eigenmodes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localize near the gap tips, other modes may intersect the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continuua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577215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>
            <a:off x="3500430" y="3786190"/>
            <a:ext cx="642942" cy="1588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143372" y="3571876"/>
            <a:ext cx="574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TAE</a:t>
            </a:r>
            <a:endParaRPr lang="zh-CN" altLang="en-US" sz="2000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4643438" y="2428868"/>
            <a:ext cx="500066" cy="1588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000628" y="2428868"/>
            <a:ext cx="642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NAE</a:t>
            </a:r>
            <a:endParaRPr lang="zh-CN" altLang="en-US" sz="20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4071934" y="3214686"/>
            <a:ext cx="642942" cy="1588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29124" y="2857496"/>
            <a:ext cx="642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EAE</a:t>
            </a:r>
            <a:endParaRPr lang="zh-CN" altLang="en-US" sz="20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4714876" y="3571876"/>
            <a:ext cx="357190" cy="1588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29190" y="3143248"/>
            <a:ext cx="857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KTAE</a:t>
            </a:r>
            <a:endParaRPr lang="zh-CN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3428992" y="4143380"/>
            <a:ext cx="714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EPM</a:t>
            </a:r>
            <a:endParaRPr lang="zh-CN" altLang="en-US" sz="2000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3214678" y="4143380"/>
            <a:ext cx="357190" cy="1588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标题 1"/>
          <p:cNvSpPr txBox="1">
            <a:spLocks/>
          </p:cNvSpPr>
          <p:nvPr/>
        </p:nvSpPr>
        <p:spPr bwMode="auto">
          <a:xfrm>
            <a:off x="2357422" y="5786454"/>
            <a:ext cx="4357718" cy="57150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Alfven continua for EAST #51063@4.5s, Equilibrium reconstructed by J. </a:t>
            </a:r>
            <a:r>
              <a:rPr kumimoji="0" lang="en-US" altLang="zh-CN" sz="1800" b="1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Q</a:t>
            </a:r>
            <a:r>
              <a:rPr kumimoji="0" lang="en-US" altLang="zh-CN" sz="1800" kern="0" dirty="0" err="1" smtClean="0">
                <a:latin typeface="+mj-lt"/>
                <a:ea typeface="+mj-ea"/>
                <a:cs typeface="+mj-cs"/>
              </a:rPr>
              <a:t>ian</a:t>
            </a:r>
            <a:endParaRPr kumimoji="0" lang="en-US" altLang="zh-CN" sz="1800" b="1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42812" y="2214554"/>
            <a:ext cx="90011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42900" algn="ctr">
              <a:spcBef>
                <a:spcPts val="1200"/>
              </a:spcBef>
              <a:buClr>
                <a:srgbClr val="0000FF"/>
              </a:buClr>
              <a:buSzPct val="80000"/>
              <a:defRPr/>
            </a:pPr>
            <a:r>
              <a:rPr lang="en-US" altLang="zh-CN" sz="4000" dirty="0" smtClean="0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A simulation example:</a:t>
            </a:r>
          </a:p>
          <a:p>
            <a:pPr marL="360000" indent="-342900" algn="ctr">
              <a:spcBef>
                <a:spcPts val="1200"/>
              </a:spcBef>
              <a:buClr>
                <a:srgbClr val="0000FF"/>
              </a:buClr>
              <a:buSzPct val="80000"/>
              <a:defRPr/>
            </a:pPr>
            <a:r>
              <a:rPr lang="en-US" altLang="zh-CN" sz="4000" dirty="0" smtClean="0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fast-ion-driven Alfven </a:t>
            </a:r>
            <a:r>
              <a:rPr lang="en-US" altLang="zh-CN" sz="4000" dirty="0" err="1" smtClean="0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eigenmodes</a:t>
            </a:r>
            <a:endParaRPr lang="en-US" altLang="zh-CN" sz="4000" dirty="0" smtClean="0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  <a:p>
            <a:pPr marL="360000" indent="-342900" algn="ctr">
              <a:spcBef>
                <a:spcPts val="1200"/>
              </a:spcBef>
              <a:buClr>
                <a:srgbClr val="0000FF"/>
              </a:buClr>
              <a:buSzPct val="80000"/>
              <a:defRPr/>
            </a:pPr>
            <a:r>
              <a:rPr lang="en-US" altLang="zh-CN" sz="4000" dirty="0" smtClean="0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on EAST </a:t>
            </a:r>
            <a:r>
              <a:rPr lang="en-US" altLang="zh-CN" sz="4000" dirty="0" err="1" smtClean="0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tokamak</a:t>
            </a:r>
            <a:endParaRPr lang="en-US" altLang="zh-CN" sz="4000" dirty="0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7615262" cy="714380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Neutral Beam injection (NBI) on EAST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98600"/>
            <a:ext cx="521493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5214942" y="2000240"/>
            <a:ext cx="392905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buFont typeface="Wingdings" pitchFamily="2" charset="2"/>
              <a:buChar char="Ø"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beams, 2MW/beam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algn="ctr" eaLnBrk="0" hangingPunct="0">
              <a:buFont typeface="Wingdings" pitchFamily="2" charset="2"/>
              <a:buChar char="Ø"/>
            </a:pPr>
            <a:r>
              <a:rPr kumimoji="0" lang="en-US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Particle energy: 50-80keV 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0"/>
            <a:ext cx="8229600" cy="857232"/>
          </a:xfrm>
          <a:noFill/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Neutral particles from NBI are ionized to generate fast ions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229600" cy="5160962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NBI neutral particles ionize in plasma, generating fast ions.</a:t>
            </a:r>
          </a:p>
          <a:p>
            <a:pPr eaLnBrk="1" hangingPunct="1"/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The power deposition and distribution of fast ions in phase space can be calculated by using NUBEAM.</a:t>
            </a:r>
          </a:p>
          <a:p>
            <a:pPr eaLnBrk="1" hangingPunct="1">
              <a:buNone/>
            </a:pPr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Before </a:t>
            </a:r>
            <a:r>
              <a:rPr lang="en-US" altLang="zh-CN" sz="2400" dirty="0" err="1" smtClean="0"/>
              <a:t>thermalization</a:t>
            </a:r>
            <a:r>
              <a:rPr lang="en-US" altLang="zh-CN" sz="2400" dirty="0" smtClean="0"/>
              <a:t>, fast ions interact with bulk plasma, with the possibility of exciting MHD modes.</a:t>
            </a:r>
          </a:p>
          <a:p>
            <a:pPr>
              <a:buFontTx/>
              <a:buNone/>
            </a:pPr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en-US" altLang="zh-CN" sz="3200" smtClean="0"/>
              <a:t>Kinetic MHD hybrid model and code</a:t>
            </a:r>
            <a:endParaRPr lang="zh-CN" altLang="en-US" sz="3200" smtClean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357313"/>
            <a:ext cx="8229600" cy="857250"/>
          </a:xfrm>
        </p:spPr>
        <p:txBody>
          <a:bodyPr/>
          <a:lstStyle/>
          <a:p>
            <a:r>
              <a:rPr lang="en-US" altLang="zh-CN" sz="2400" smtClean="0"/>
              <a:t>MHD momentum equation with EPs effects</a:t>
            </a:r>
          </a:p>
          <a:p>
            <a:pPr>
              <a:buFontTx/>
              <a:buNone/>
            </a:pPr>
            <a:r>
              <a:rPr lang="en-US" altLang="zh-CN" sz="2400" smtClean="0"/>
              <a:t> (current coupling):</a:t>
            </a:r>
          </a:p>
        </p:txBody>
      </p:sp>
      <p:pic>
        <p:nvPicPr>
          <p:cNvPr id="205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28875"/>
            <a:ext cx="83439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85750" y="4429125"/>
            <a:ext cx="82296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400" kern="0" dirty="0">
                <a:latin typeface="+mn-lt"/>
                <a:ea typeface="+mn-ea"/>
              </a:rPr>
              <a:t>MEGA code: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latin typeface="+mn-lt"/>
                <a:ea typeface="+mn-ea"/>
              </a:rPr>
              <a:t>developed by Y. </a:t>
            </a:r>
            <a:r>
              <a:rPr lang="en-US" altLang="zh-CN" sz="2400" kern="0" dirty="0" err="1">
                <a:latin typeface="+mn-lt"/>
                <a:ea typeface="+mn-ea"/>
              </a:rPr>
              <a:t>Todo</a:t>
            </a:r>
            <a:r>
              <a:rPr lang="en-US" altLang="zh-CN" sz="2400" kern="0" dirty="0">
                <a:latin typeface="+mn-lt"/>
                <a:ea typeface="+mn-ea"/>
              </a:rPr>
              <a:t> et al, NIFS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latin typeface="+mn-lt"/>
                <a:ea typeface="+mn-ea"/>
              </a:rPr>
              <a:t>uses cylindrical coordinates               to solve the full MHD equations in </a:t>
            </a:r>
            <a:r>
              <a:rPr lang="en-US" altLang="zh-CN" sz="2400" kern="0" dirty="0" err="1">
                <a:latin typeface="+mn-lt"/>
                <a:ea typeface="+mn-ea"/>
              </a:rPr>
              <a:t>toroidal</a:t>
            </a:r>
            <a:r>
              <a:rPr lang="en-US" altLang="zh-CN" sz="2400" kern="0" dirty="0">
                <a:latin typeface="+mn-lt"/>
                <a:ea typeface="+mn-ea"/>
              </a:rPr>
              <a:t> geometry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latin typeface="+mn-lt"/>
                <a:ea typeface="+mn-ea"/>
              </a:rPr>
              <a:t>EPs are treated by      </a:t>
            </a:r>
            <a:r>
              <a:rPr lang="en-US" altLang="zh-CN" sz="2400" kern="0" dirty="0" err="1">
                <a:latin typeface="+mn-lt"/>
                <a:ea typeface="+mn-ea"/>
              </a:rPr>
              <a:t>gyrokinetic</a:t>
            </a:r>
            <a:r>
              <a:rPr lang="en-US" altLang="zh-CN" sz="2400" kern="0" dirty="0">
                <a:latin typeface="+mn-lt"/>
                <a:ea typeface="+mn-ea"/>
              </a:rPr>
              <a:t> PIC method           </a:t>
            </a:r>
          </a:p>
        </p:txBody>
      </p:sp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4357686" y="5429264"/>
          <a:ext cx="1000125" cy="371475"/>
        </p:xfrm>
        <a:graphic>
          <a:graphicData uri="http://schemas.openxmlformats.org/presentationml/2006/ole">
            <p:oleObj spid="_x0000_s51202" name="Equation" r:id="rId4" imgW="545760" imgH="203040" progId="Equation.DSMT4">
              <p:embed/>
            </p:oleObj>
          </a:graphicData>
        </a:graphic>
      </p:graphicFrame>
      <p:graphicFrame>
        <p:nvGraphicFramePr>
          <p:cNvPr id="2051" name="Object 10"/>
          <p:cNvGraphicFramePr>
            <a:graphicFrameLocks noChangeAspect="1"/>
          </p:cNvGraphicFramePr>
          <p:nvPr/>
        </p:nvGraphicFramePr>
        <p:xfrm>
          <a:off x="3143240" y="6215082"/>
          <a:ext cx="441325" cy="371475"/>
        </p:xfrm>
        <a:graphic>
          <a:graphicData uri="http://schemas.openxmlformats.org/presentationml/2006/ole">
            <p:oleObj spid="_x0000_s51203" name="Equation" r:id="rId5" imgW="241200" imgH="203040" progId="Equation.DSMT4">
              <p:embed/>
            </p:oleObj>
          </a:graphicData>
        </a:graphic>
      </p:graphicFrame>
      <p:sp>
        <p:nvSpPr>
          <p:cNvPr id="8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0088" y="-1428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en-US" altLang="zh-CN" sz="3600" smtClean="0"/>
              <a:t>Equilibrium of EAST#48916@4.5s</a:t>
            </a:r>
            <a:endParaRPr lang="zh-CN" altLang="en-US" sz="360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229600" cy="446087"/>
          </a:xfrm>
        </p:spPr>
        <p:txBody>
          <a:bodyPr/>
          <a:lstStyle/>
          <a:p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50"/>
            <a:ext cx="364331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8" y="785813"/>
            <a:ext cx="4248150" cy="31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0" y="3857625"/>
            <a:ext cx="386238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Initial/boundary conditions</a:t>
            </a:r>
            <a:endParaRPr lang="zh-CN" altLang="en-US" smtClean="0"/>
          </a:p>
        </p:txBody>
      </p:sp>
      <p:sp>
        <p:nvSpPr>
          <p:cNvPr id="2054" name="内容占位符 2"/>
          <p:cNvSpPr>
            <a:spLocks noGrp="1"/>
          </p:cNvSpPr>
          <p:nvPr>
            <p:ph idx="1"/>
          </p:nvPr>
        </p:nvSpPr>
        <p:spPr>
          <a:xfrm>
            <a:off x="0" y="1285875"/>
            <a:ext cx="5643563" cy="828675"/>
          </a:xfrm>
        </p:spPr>
        <p:txBody>
          <a:bodyPr/>
          <a:lstStyle/>
          <a:p>
            <a:r>
              <a:rPr lang="en-US" altLang="zh-CN" sz="2800" dirty="0" smtClean="0"/>
              <a:t>Random magnetic perturbation</a:t>
            </a:r>
            <a:r>
              <a:rPr lang="en-US" altLang="zh-CN" dirty="0" smtClean="0"/>
              <a:t>  </a:t>
            </a:r>
          </a:p>
          <a:p>
            <a:endParaRPr lang="zh-CN" altLang="en-US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857224" y="2002359"/>
          <a:ext cx="3071834" cy="799362"/>
        </p:xfrm>
        <a:graphic>
          <a:graphicData uri="http://schemas.openxmlformats.org/presentationml/2006/ole">
            <p:oleObj spid="_x0000_s1026" name="Equation" r:id="rId3" imgW="927000" imgH="241200" progId="Equation.DSMT4">
              <p:embed/>
            </p:oleObj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42844" y="2786058"/>
            <a:ext cx="550072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dirty="0" smtClean="0">
                <a:latin typeface="+mn-lt"/>
                <a:ea typeface="+mn-ea"/>
              </a:rPr>
              <a:t>Fixed zero boundary condition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dirty="0" smtClean="0">
                <a:latin typeface="+mn-lt"/>
                <a:ea typeface="+mn-ea"/>
              </a:rPr>
              <a:t>Fast ions are </a:t>
            </a:r>
            <a:r>
              <a:rPr lang="en-US" altLang="zh-CN" dirty="0" err="1" smtClean="0">
                <a:latin typeface="+mn-lt"/>
                <a:ea typeface="+mn-ea"/>
              </a:rPr>
              <a:t>lossed</a:t>
            </a:r>
            <a:r>
              <a:rPr lang="en-US" altLang="zh-CN" dirty="0" smtClean="0">
                <a:latin typeface="+mn-lt"/>
                <a:ea typeface="+mn-ea"/>
              </a:rPr>
              <a:t> when reaching LCFS </a:t>
            </a:r>
            <a:endParaRPr lang="en-US" altLang="zh-CN" dirty="0">
              <a:latin typeface="+mn-lt"/>
              <a:ea typeface="+mn-ea"/>
            </a:endParaRPr>
          </a:p>
        </p:txBody>
      </p:sp>
      <p:pic>
        <p:nvPicPr>
          <p:cNvPr id="205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88" y="1500174"/>
            <a:ext cx="3643312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857500" y="4214813"/>
          <a:ext cx="2365375" cy="747712"/>
        </p:xfrm>
        <a:graphic>
          <a:graphicData uri="http://schemas.openxmlformats.org/presentationml/2006/ole">
            <p:oleObj spid="_x0000_s1027" name="Equation" r:id="rId5" imgW="723600" imgH="228600" progId="Equation.DSMT4">
              <p:embed/>
            </p:oleObj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0" y="4286250"/>
            <a:ext cx="54292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kern="0" dirty="0">
                <a:latin typeface="+mn-lt"/>
                <a:ea typeface="+mn-ea"/>
              </a:rPr>
              <a:t>Fast ions beta:</a:t>
            </a:r>
          </a:p>
        </p:txBody>
      </p:sp>
      <p:graphicFrame>
        <p:nvGraphicFramePr>
          <p:cNvPr id="2052" name="Object 9"/>
          <p:cNvGraphicFramePr>
            <a:graphicFrameLocks noChangeAspect="1"/>
          </p:cNvGraphicFramePr>
          <p:nvPr/>
        </p:nvGraphicFramePr>
        <p:xfrm>
          <a:off x="714375" y="5895975"/>
          <a:ext cx="6500813" cy="962025"/>
        </p:xfrm>
        <a:graphic>
          <a:graphicData uri="http://schemas.openxmlformats.org/presentationml/2006/ole">
            <p:oleObj spid="_x0000_s1028" name="Equation" r:id="rId6" imgW="4051080" imgH="482400" progId="Equation.DSMT4">
              <p:embed/>
            </p:oleObj>
          </a:graphicData>
        </a:graphic>
      </p:graphicFrame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14313" y="5214938"/>
            <a:ext cx="5500687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0" y="5286375"/>
            <a:ext cx="55006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kern="0" dirty="0">
                <a:latin typeface="+mn-lt"/>
                <a:ea typeface="+mn-ea"/>
              </a:rPr>
              <a:t>Distribution of Fast ions:</a:t>
            </a:r>
            <a:endParaRPr lang="zh-CN" altLang="en-US" sz="28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1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28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</a:t>
            </a:r>
            <a:r>
              <a:rPr lang="en-US" altLang="zh-CN" sz="3200" smtClean="0"/>
              <a:t>Cotour of perturbation at t=0.25ms</a:t>
            </a:r>
            <a:endParaRPr lang="zh-CN" altLang="en-US" sz="320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229600" cy="446087"/>
          </a:xfrm>
        </p:spPr>
        <p:txBody>
          <a:bodyPr/>
          <a:lstStyle/>
          <a:p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52688"/>
            <a:ext cx="914400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28596" y="0"/>
            <a:ext cx="7615262" cy="92867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Auxiliary-heating/burning plasmas are MHD+EPs hybrid system</a:t>
            </a:r>
            <a:endParaRPr kumimoji="0" lang="zh-CN" altLang="en-US" sz="2800" b="1" i="0" u="none" strike="noStrike" kern="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910" y="1357298"/>
            <a:ext cx="8358246" cy="4308872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In addition to thermal ions and electrons, plasmas often contain 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superthermal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 particles=“energetic particles (EPs)”=“fast particles” 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Source of EPs: NBI/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rf</a:t>
            </a:r>
            <a:r>
              <a:rPr kumimoji="0" lang="en-US" altLang="zh-CN" sz="2000" kern="0" dirty="0" smtClean="0">
                <a:solidFill>
                  <a:srgbClr val="0066FF"/>
                </a:solidFill>
              </a:rPr>
              <a:t> heating, nuclear reactions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Highly energetic (                ): EAST NBI 50-80keV, alpha particles 3.5MeV, Runaway electrons ~</a:t>
            </a:r>
            <a:r>
              <a:rPr kumimoji="0" lang="en-US" altLang="zh-CN" sz="2000" kern="0" dirty="0" err="1" smtClean="0">
                <a:solidFill>
                  <a:srgbClr val="0066FF"/>
                </a:solidFill>
              </a:rPr>
              <a:t>MeV</a:t>
            </a: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Low density ( typically 1/30 of the ion number density)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Comparable  pressure (typically 1/5 of thermal pressure for EAST NBI plasmas)</a:t>
            </a:r>
          </a:p>
          <a:p>
            <a:endParaRPr kumimoji="0" lang="zh-CN" altLang="en-US" sz="1800" kern="0" dirty="0" smtClean="0">
              <a:solidFill>
                <a:srgbClr val="0066FF"/>
              </a:solidFill>
            </a:endParaRPr>
          </a:p>
          <a:p>
            <a:pPr>
              <a:buNone/>
            </a:pPr>
            <a:endParaRPr lang="zh-CN" altLang="en-US" sz="16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57488" y="2928934"/>
          <a:ext cx="1059405" cy="357190"/>
        </p:xfrm>
        <a:graphic>
          <a:graphicData uri="http://schemas.openxmlformats.org/presentationml/2006/ole">
            <p:oleObj spid="_x0000_s35842" name="Equation" r:id="rId3" imgW="48240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214282" y="0"/>
            <a:ext cx="7813706" cy="936625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Magnetic coordinates are useful in analyzing and understanding the modes found in simulations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643050"/>
            <a:ext cx="58483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357158" y="1142985"/>
            <a:ext cx="781370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Choices of </a:t>
            </a:r>
            <a:r>
              <a:rPr kumimoji="0" lang="en-US" altLang="zh-CN" sz="2800" kern="0" dirty="0" err="1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sz="2800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 angle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857356" y="6072206"/>
            <a:ext cx="252732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785918" y="6143644"/>
            <a:ext cx="274164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Equal-arc</a:t>
            </a:r>
            <a:r>
              <a:rPr kumimoji="0" lang="en-US" altLang="zh-CN" b="1" i="0" u="none" strike="noStrike" kern="0" cap="none" spc="0" normalizeH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</a:t>
            </a:r>
            <a:r>
              <a:rPr kumimoji="0" lang="en-US" altLang="zh-CN" b="1" i="0" u="none" strike="noStrike" kern="0" cap="none" spc="0" normalizeH="0" noProof="0" dirty="0" err="1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b="1" i="0" u="none" strike="noStrike" kern="0" cap="none" spc="0" normalizeH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angle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4643438" y="6143644"/>
            <a:ext cx="314327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Straight-field-line</a:t>
            </a:r>
            <a:r>
              <a:rPr kumimoji="0" lang="en-US" altLang="zh-CN" b="1" i="0" u="none" strike="noStrike" kern="0" cap="none" spc="0" normalizeH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b="1" i="0" u="none" strike="noStrike" kern="0" cap="none" spc="0" normalizeH="0" noProof="0" dirty="0" err="1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b="1" i="0" u="none" strike="noStrike" kern="0" cap="none" spc="0" normalizeH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angle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7615262" cy="85723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Simulation of Alfven </a:t>
            </a:r>
            <a:r>
              <a:rPr lang="en-US" altLang="zh-CN" dirty="0" err="1" smtClean="0">
                <a:solidFill>
                  <a:srgbClr val="FF0000"/>
                </a:solidFill>
              </a:rPr>
              <a:t>eigenmodes</a:t>
            </a:r>
            <a:r>
              <a:rPr lang="en-US" altLang="zh-CN" dirty="0" smtClean="0">
                <a:solidFill>
                  <a:srgbClr val="FF0000"/>
                </a:solidFill>
              </a:rPr>
              <a:t> in EAST48916@4.5s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7863171" cy="547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786446" y="4000504"/>
            <a:ext cx="4071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342900" algn="just">
              <a:buClr>
                <a:srgbClr val="0000FF"/>
              </a:buClr>
              <a:buSzPct val="80000"/>
              <a:defRPr/>
            </a:pPr>
            <a:r>
              <a:rPr lang="en-US" altLang="zh-CN" sz="2000" dirty="0" smtClean="0">
                <a:latin typeface="Calibri" pitchFamily="34" charset="0"/>
                <a:ea typeface="华文楷体" pitchFamily="2" charset="-122"/>
                <a:cs typeface="Calibri" pitchFamily="34" charset="0"/>
              </a:rPr>
              <a:t>Simulations using MEGA code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43636" y="4500570"/>
            <a:ext cx="378621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zh-CN" sz="1800" kern="0" dirty="0">
                <a:latin typeface="+mn-lt"/>
                <a:ea typeface="+mn-ea"/>
              </a:rPr>
              <a:t>Contour of radial </a:t>
            </a:r>
            <a:r>
              <a:rPr lang="en-US" altLang="zh-CN" sz="1800" kern="0" dirty="0" smtClean="0">
                <a:latin typeface="+mn-lt"/>
                <a:ea typeface="+mn-ea"/>
              </a:rPr>
              <a:t>plasma displacement</a:t>
            </a:r>
            <a:endParaRPr lang="en-US" altLang="zh-CN" sz="1800" kern="0" dirty="0">
              <a:latin typeface="+mn-lt"/>
              <a:ea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5214950"/>
            <a:ext cx="2214578" cy="73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000760" y="6000768"/>
            <a:ext cx="292893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Can be compared </a:t>
            </a:r>
            <a:r>
              <a:rPr lang="en-US" altLang="zh-CN" sz="2000" kern="0" dirty="0">
                <a:latin typeface="+mn-lt"/>
                <a:ea typeface="+mn-ea"/>
              </a:rPr>
              <a:t>with </a:t>
            </a:r>
            <a:r>
              <a:rPr lang="en-US" altLang="zh-CN" sz="2000" kern="0" dirty="0" smtClean="0">
                <a:latin typeface="+mn-lt"/>
                <a:ea typeface="+mn-ea"/>
              </a:rPr>
              <a:t>ECEI diagnostic</a:t>
            </a:r>
            <a:endParaRPr lang="en-US" altLang="zh-CN" sz="2000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43010" name="Picture 2" descr="E:\2015sino-danish_autumn_school\ballooning_mode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4572000" cy="4572000"/>
          </a:xfrm>
          <a:prstGeom prst="rect">
            <a:avLst/>
          </a:prstGeom>
          <a:noFill/>
        </p:spPr>
      </p:pic>
      <p:pic>
        <p:nvPicPr>
          <p:cNvPr id="43011" name="Picture 3" descr="E:\2015sino-danish_autumn_school\ballooning_modes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298"/>
            <a:ext cx="4572000" cy="45720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0"/>
            <a:ext cx="82153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kern="0" dirty="0" smtClean="0">
                <a:solidFill>
                  <a:srgbClr val="FF0000"/>
                </a:solidFill>
                <a:latin typeface="+mn-lt"/>
                <a:ea typeface="+mn-ea"/>
              </a:rPr>
              <a:t>Superposition of m and m+1 harmonics generates ballooning mode structure </a:t>
            </a:r>
            <a:endParaRPr kumimoji="0" lang="zh-CN" altLang="en-US" sz="2800" kern="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0" y="1071547"/>
            <a:ext cx="80724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  <a:latin typeface="+mn-lt"/>
                <a:ea typeface="+mn-ea"/>
              </a:rPr>
              <a:t>Ballooning structure: mode amplitude at the low-field side is larger than that of the high-field side</a:t>
            </a:r>
            <a:endParaRPr kumimoji="0" lang="zh-CN" altLang="en-US" sz="2000" kern="0" dirty="0" smtClean="0">
              <a:solidFill>
                <a:srgbClr val="0066FF"/>
              </a:solidFill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910" y="6072206"/>
            <a:ext cx="385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0" lang="en-US" altLang="zh-CN" sz="2000" kern="0" dirty="0" smtClean="0">
                <a:solidFill>
                  <a:srgbClr val="0066FF"/>
                </a:solidFill>
                <a:latin typeface="+mn-lt"/>
                <a:ea typeface="+mn-ea"/>
              </a:rPr>
              <a:t>Without radial phase variation</a:t>
            </a:r>
            <a:endParaRPr kumimoji="0" lang="zh-CN" altLang="en-US" sz="2000" kern="0" dirty="0" smtClean="0">
              <a:solidFill>
                <a:srgbClr val="0066FF"/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6348" y="5857892"/>
            <a:ext cx="3857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kumimoji="0" lang="en-US" altLang="zh-CN" sz="2000" kern="0" dirty="0" smtClean="0">
                <a:solidFill>
                  <a:srgbClr val="0066FF"/>
                </a:solidFill>
                <a:latin typeface="+mn-lt"/>
                <a:ea typeface="+mn-ea"/>
              </a:rPr>
              <a:t>With radial phase variation: mode twist</a:t>
            </a:r>
            <a:endParaRPr kumimoji="0" lang="zh-CN" altLang="en-US" sz="2000" kern="0" dirty="0" smtClean="0">
              <a:solidFill>
                <a:srgbClr val="0066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142844" y="285728"/>
            <a:ext cx="781370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Two-dimensional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Fourier expansion over </a:t>
            </a:r>
            <a:r>
              <a:rPr kumimoji="0" lang="en-US" altLang="zh-CN" sz="2800" b="1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poloidal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en-US" altLang="zh-CN" sz="2800" b="1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toroidal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angle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88677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714752"/>
            <a:ext cx="79629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0"/>
            <a:ext cx="4929188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7188"/>
            <a:ext cx="4214813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3571875"/>
            <a:ext cx="4214812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内容占位符 2"/>
          <p:cNvSpPr>
            <a:spLocks noGrp="1"/>
          </p:cNvSpPr>
          <p:nvPr>
            <p:ph idx="1"/>
          </p:nvPr>
        </p:nvSpPr>
        <p:spPr>
          <a:xfrm>
            <a:off x="6321425" y="4500563"/>
            <a:ext cx="1465263" cy="8286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/>
              <a:t>n=2</a:t>
            </a:r>
            <a:r>
              <a:rPr lang="en-US" altLang="zh-CN" smtClean="0"/>
              <a:t> </a:t>
            </a:r>
          </a:p>
          <a:p>
            <a:endParaRPr lang="zh-CN" altLang="en-US" smtClean="0"/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1403350" y="0"/>
            <a:ext cx="6624638" cy="936625"/>
          </a:xfrm>
        </p:spPr>
        <p:txBody>
          <a:bodyPr/>
          <a:lstStyle/>
          <a:p>
            <a:r>
              <a:rPr lang="en-US" altLang="zh-CN" smtClean="0"/>
              <a:t>n=2 mode structure</a:t>
            </a:r>
            <a:endParaRPr lang="zh-CN" altLang="en-US" smtClean="0"/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1678"/>
            <a:ext cx="4714875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071546"/>
            <a:ext cx="4429125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内容占位符 2"/>
          <p:cNvSpPr>
            <a:spLocks noGrp="1"/>
          </p:cNvSpPr>
          <p:nvPr>
            <p:ph idx="1"/>
          </p:nvPr>
        </p:nvSpPr>
        <p:spPr>
          <a:xfrm>
            <a:off x="785813" y="1428750"/>
            <a:ext cx="4071937" cy="571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/>
              <a:t>This mode is a RSAE</a:t>
            </a:r>
            <a:r>
              <a:rPr lang="en-US" altLang="zh-CN" smtClean="0"/>
              <a:t> </a:t>
            </a:r>
          </a:p>
          <a:p>
            <a:endParaRPr lang="zh-CN" altLang="en-US" smtClean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4930390"/>
            <a:ext cx="2428892" cy="192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直接箭头连接符 8"/>
          <p:cNvCxnSpPr/>
          <p:nvPr/>
        </p:nvCxnSpPr>
        <p:spPr>
          <a:xfrm rot="10800000" flipV="1">
            <a:off x="4786314" y="4357694"/>
            <a:ext cx="1643074" cy="1571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3429000"/>
            <a:ext cx="49149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214313"/>
            <a:ext cx="44291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4878388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6143625" y="4357688"/>
            <a:ext cx="2786063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n=3</a:t>
            </a:r>
            <a:endParaRPr lang="zh-CN" altLang="en-US" sz="400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Location of n=3 mode on Alfven continua</a:t>
            </a:r>
            <a:endParaRPr lang="zh-CN" altLang="en-US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1357313"/>
            <a:ext cx="6072188" cy="549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488"/>
          </a:xfrm>
        </p:spPr>
        <p:txBody>
          <a:bodyPr/>
          <a:lstStyle/>
          <a:p>
            <a:r>
              <a:rPr lang="en-US" altLang="zh-CN" smtClean="0"/>
              <a:t>dd</a:t>
            </a:r>
            <a:endParaRPr lang="zh-CN" altLang="en-US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339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0"/>
            <a:ext cx="42862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813" y="3529013"/>
            <a:ext cx="4643437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7072313" y="4357688"/>
            <a:ext cx="18573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0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n=4</a:t>
            </a:r>
            <a:endParaRPr lang="zh-CN" altLang="en-US" sz="400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38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n=4 mode structure</a:t>
            </a:r>
            <a:endParaRPr lang="zh-CN" altLang="en-US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00313"/>
            <a:ext cx="443865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7700" y="2500313"/>
            <a:ext cx="46863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Roles of Fast</a:t>
            </a:r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Ions in </a:t>
            </a:r>
            <a:r>
              <a:rPr kumimoji="0" lang="en-US" altLang="zh-CN" sz="2800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Tokamak</a:t>
            </a:r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Plasmas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1357298"/>
            <a:ext cx="7500990" cy="3724096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FF0000"/>
                </a:solidFill>
              </a:rPr>
              <a:t>Main role: </a:t>
            </a:r>
          </a:p>
          <a:p>
            <a:r>
              <a:rPr kumimoji="0" lang="en-US" altLang="zh-CN" sz="2000" kern="0" dirty="0" smtClean="0">
                <a:solidFill>
                  <a:srgbClr val="0066FF"/>
                </a:solidFill>
              </a:rPr>
              <a:t>   Heat plasmas via Coulomb collision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FF0000"/>
                </a:solidFill>
              </a:rPr>
              <a:t>Side effects: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Stabilize /Destabilize various MHD modes via wave-particle resonance</a:t>
            </a: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Redistribution/loss of fast ions can degrade plasma heating, and/or damage the first wall.</a:t>
            </a:r>
            <a:r>
              <a:rPr kumimoji="0" lang="en-US" altLang="zh-CN" sz="1800" kern="0" dirty="0" smtClean="0">
                <a:solidFill>
                  <a:srgbClr val="0066FF"/>
                </a:solidFill>
              </a:rPr>
              <a:t> </a:t>
            </a:r>
            <a:endParaRPr kumimoji="0" lang="zh-CN" altLang="en-US" sz="1800" kern="0" dirty="0" smtClean="0">
              <a:solidFill>
                <a:srgbClr val="0066FF"/>
              </a:solidFill>
            </a:endParaRPr>
          </a:p>
          <a:p>
            <a:pPr>
              <a:buNone/>
            </a:pPr>
            <a:endParaRPr lang="zh-CN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Location of n=4 mode on Alfven continua</a:t>
            </a:r>
            <a:endParaRPr lang="zh-CN" altLang="en-US" sz="3200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63" y="1357313"/>
            <a:ext cx="52768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072313" y="4214813"/>
            <a:ext cx="2071687" cy="936625"/>
          </a:xfrm>
        </p:spPr>
        <p:txBody>
          <a:bodyPr/>
          <a:lstStyle/>
          <a:p>
            <a:r>
              <a:rPr lang="en-US" altLang="zh-CN" smtClean="0"/>
              <a:t>n=5</a:t>
            </a:r>
            <a:endParaRPr lang="zh-CN" altLang="en-US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325" y="0"/>
            <a:ext cx="92043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25" y="3171825"/>
            <a:ext cx="50863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n=5 mode structure</a:t>
            </a:r>
            <a:endParaRPr lang="zh-CN" altLang="en-US" smtClean="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857375"/>
            <a:ext cx="8488362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 location of n=5 on Alfven continua</a:t>
            </a:r>
            <a:endParaRPr lang="zh-CN" altLang="en-US" smtClean="0"/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214438"/>
            <a:ext cx="550068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n=7 mode structure</a:t>
            </a:r>
            <a:endParaRPr lang="zh-CN" altLang="en-US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13"/>
            <a:ext cx="9109075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n=3 mode structure</a:t>
            </a:r>
            <a:endParaRPr lang="zh-CN" altLang="en-US" smtClean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071688"/>
            <a:ext cx="4714875" cy="3929062"/>
          </a:xfrm>
          <a:noFill/>
        </p:spPr>
      </p:pic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285875"/>
            <a:ext cx="4714875" cy="442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85813" y="1428750"/>
            <a:ext cx="40719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800" kern="0" dirty="0">
                <a:latin typeface="+mn-lt"/>
                <a:ea typeface="+mn-ea"/>
              </a:rPr>
              <a:t>This mode is an EPM</a:t>
            </a:r>
            <a:r>
              <a:rPr lang="en-US" altLang="zh-CN" sz="3200" kern="0" dirty="0">
                <a:latin typeface="+mn-lt"/>
                <a:ea typeface="+mn-ea"/>
              </a:rPr>
              <a:t>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  n=4 mode structure</a:t>
            </a:r>
            <a:endParaRPr lang="zh-CN" altLang="en-US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0250"/>
            <a:ext cx="45434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963" y="928688"/>
            <a:ext cx="4491037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928688" y="1428750"/>
            <a:ext cx="40719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800" kern="0" dirty="0">
                <a:latin typeface="+mn-lt"/>
                <a:ea typeface="+mn-ea"/>
              </a:rPr>
              <a:t>This mode is a TAE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n=5 mode structure</a:t>
            </a:r>
            <a:endParaRPr lang="zh-CN" altLang="en-US" smtClean="0"/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14563"/>
            <a:ext cx="4722813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1214438"/>
            <a:ext cx="4125913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928688" y="1428750"/>
            <a:ext cx="40719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800" kern="0" dirty="0">
                <a:latin typeface="+mn-lt"/>
                <a:ea typeface="+mn-ea"/>
              </a:rPr>
              <a:t>This mode is a RSAE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n=7 mode structure</a:t>
            </a:r>
            <a:endParaRPr lang="zh-CN" altLang="en-US" smtClean="0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485775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5" y="1214438"/>
            <a:ext cx="40005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928688" y="1428750"/>
            <a:ext cx="40719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CN" sz="2800" kern="0" dirty="0">
                <a:latin typeface="+mn-lt"/>
                <a:ea typeface="+mn-ea"/>
              </a:rPr>
              <a:t>This mode is a TAE</a:t>
            </a: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49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Radial structure of TAEs in EASAT #38300@3.9s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067717" cy="543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0" y="214290"/>
            <a:ext cx="8643998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Velocity distribution of fast</a:t>
            </a:r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ions is usually non-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Maxwellian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1357298"/>
            <a:ext cx="7500990" cy="283154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kumimoji="0" lang="en-US" altLang="zh-CN" sz="1800" kern="0" dirty="0" smtClean="0">
                <a:solidFill>
                  <a:srgbClr val="0066FF"/>
                </a:solidFill>
              </a:rPr>
              <a:t>Velocity distribution of main plasma is approximately </a:t>
            </a:r>
            <a:r>
              <a:rPr kumimoji="0" lang="en-US" altLang="zh-CN" sz="1800" kern="0" dirty="0" err="1" smtClean="0">
                <a:solidFill>
                  <a:srgbClr val="0066FF"/>
                </a:solidFill>
              </a:rPr>
              <a:t>maxwellian</a:t>
            </a:r>
            <a:r>
              <a:rPr kumimoji="0" lang="en-US" altLang="zh-CN" sz="1800" kern="0" dirty="0" smtClean="0">
                <a:solidFill>
                  <a:srgbClr val="0066FF"/>
                </a:solidFill>
              </a:rPr>
              <a:t> (thermal plasma)</a:t>
            </a: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kumimoji="0" lang="en-US" altLang="zh-CN" sz="1800" kern="0" dirty="0" smtClean="0">
                <a:solidFill>
                  <a:srgbClr val="0066FF"/>
                </a:solidFill>
              </a:rPr>
              <a:t>Velocity distribution of fast ions is usually non-</a:t>
            </a:r>
            <a:r>
              <a:rPr kumimoji="0" lang="en-US" altLang="zh-CN" sz="1800" kern="0" dirty="0" err="1" smtClean="0">
                <a:solidFill>
                  <a:srgbClr val="0066FF"/>
                </a:solidFill>
              </a:rPr>
              <a:t>Maxwellian</a:t>
            </a:r>
            <a:r>
              <a:rPr kumimoji="0" lang="en-US" altLang="zh-CN" sz="1800" kern="0" dirty="0" smtClean="0">
                <a:solidFill>
                  <a:srgbClr val="0066FF"/>
                </a:solidFill>
              </a:rPr>
              <a:t>, with an effective temperature much larger than the thermal temperature</a:t>
            </a: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kumimoji="0" lang="en-US" altLang="zh-CN" sz="1800" kern="0" dirty="0" smtClean="0">
                <a:solidFill>
                  <a:srgbClr val="0066FF"/>
                </a:solidFill>
              </a:rPr>
              <a:t>Typical velocity distribution of  NBI fast ions/Alpha-particles is the so-called “slowing-down” distribution:</a:t>
            </a: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pPr>
              <a:buNone/>
            </a:pPr>
            <a:endParaRPr lang="zh-CN" altLang="en-US" sz="16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928794" y="3786190"/>
          <a:ext cx="5472112" cy="1525588"/>
        </p:xfrm>
        <a:graphic>
          <a:graphicData uri="http://schemas.openxmlformats.org/presentationml/2006/ole">
            <p:oleObj spid="_x0000_s46082" name="Equation" r:id="rId3" imgW="1549080" imgH="685800" progId="Equation.DSMT4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4348" y="5643578"/>
            <a:ext cx="7500990" cy="892552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en-US" altLang="zh-CN" sz="1800" kern="0" dirty="0" smtClean="0">
                <a:solidFill>
                  <a:srgbClr val="0066FF"/>
                </a:solidFill>
              </a:rPr>
              <a:t>where          is the critical velocity for which the </a:t>
            </a:r>
            <a:r>
              <a:rPr kumimoji="0" lang="en-US" altLang="zh-CN" sz="1800" kern="0" dirty="0" err="1" smtClean="0">
                <a:solidFill>
                  <a:srgbClr val="0066FF"/>
                </a:solidFill>
              </a:rPr>
              <a:t>collisional</a:t>
            </a:r>
            <a:r>
              <a:rPr kumimoji="0" lang="en-US" altLang="zh-CN" sz="1800" kern="0" dirty="0" smtClean="0">
                <a:solidFill>
                  <a:srgbClr val="0066FF"/>
                </a:solidFill>
              </a:rPr>
              <a:t> friction of fast ions with thermal ions and electrons is equal.</a:t>
            </a:r>
          </a:p>
          <a:p>
            <a:pPr>
              <a:buNone/>
            </a:pPr>
            <a:endParaRPr lang="zh-CN" altLang="en-US" sz="1600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428728" y="5572140"/>
          <a:ext cx="504035" cy="477507"/>
        </p:xfrm>
        <a:graphic>
          <a:graphicData uri="http://schemas.openxmlformats.org/presentationml/2006/ole">
            <p:oleObj spid="_x0000_s46083" name="Equation" r:id="rId4" imgW="2412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50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Two-dimensional structure of TAEs in EASAT #38300@3.9s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8189392" cy="4504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785918" y="5929330"/>
            <a:ext cx="2286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m=1,2 TAE</a:t>
            </a:r>
            <a:endParaRPr lang="zh-CN" altLang="en-US" dirty="0" smtClean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86446" y="6000768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m=2,3 TAE</a:t>
            </a:r>
            <a:endParaRPr lang="zh-CN" altLang="en-US" dirty="0" smtClean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6050" y="1214422"/>
            <a:ext cx="4500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n=1, </a:t>
            </a:r>
            <a:r>
              <a:rPr lang="en-US" altLang="zh-CN" dirty="0" err="1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ballooling</a:t>
            </a:r>
            <a:r>
              <a:rPr lang="en-US" altLang="zh-CN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 structure</a:t>
            </a:r>
            <a:endParaRPr lang="zh-CN" altLang="en-US" dirty="0" smtClean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56"/>
          <p:cNvSpPr>
            <a:spLocks noChangeArrowheads="1"/>
          </p:cNvSpPr>
          <p:nvPr/>
        </p:nvSpPr>
        <p:spPr bwMode="auto">
          <a:xfrm>
            <a:off x="0" y="1571612"/>
            <a:ext cx="914400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Introduction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Modeling of fast ions: Kinetic theory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dirty="0" smtClean="0">
                <a:latin typeface="Calibri" pitchFamily="34" charset="0"/>
                <a:ea typeface="华文楷体" pitchFamily="2" charset="-122"/>
              </a:rPr>
              <a:t>Modeling of main plasmas: MHD theory</a:t>
            </a: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sz="2400" dirty="0" smtClean="0">
                <a:latin typeface="Calibri" pitchFamily="34" charset="0"/>
                <a:ea typeface="华文楷体" pitchFamily="2" charset="-122"/>
              </a:rPr>
              <a:t>Kinetic-MHD hybrid model</a:t>
            </a:r>
            <a:endParaRPr lang="en-US" altLang="zh-CN" dirty="0" smtClean="0">
              <a:latin typeface="Calibri" pitchFamily="34" charset="0"/>
              <a:ea typeface="华文楷体" pitchFamily="2" charset="-122"/>
            </a:endParaRP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zh-CN" dirty="0" smtClean="0">
                <a:latin typeface="Calibri" pitchFamily="34" charset="0"/>
                <a:ea typeface="华文楷体" pitchFamily="2" charset="-122"/>
              </a:rPr>
              <a:t>Examples of fast-ion-driven MHD modes: Alfven </a:t>
            </a:r>
            <a:r>
              <a:rPr lang="en-US" altLang="zh-CN" dirty="0" err="1" smtClean="0">
                <a:latin typeface="Calibri" pitchFamily="34" charset="0"/>
                <a:ea typeface="华文楷体" pitchFamily="2" charset="-122"/>
              </a:rPr>
              <a:t>eigenmodes</a:t>
            </a:r>
            <a:endParaRPr lang="en-US" altLang="zh-CN" sz="2400" dirty="0">
              <a:latin typeface="Calibri" pitchFamily="34" charset="0"/>
              <a:ea typeface="华文楷体" pitchFamily="2" charset="-122"/>
            </a:endParaRPr>
          </a:p>
          <a:p>
            <a:pPr marL="360000" indent="-342900" algn="just">
              <a:spcBef>
                <a:spcPts val="1200"/>
              </a:spcBef>
              <a:buClr>
                <a:srgbClr val="0000FF"/>
              </a:buClr>
              <a:buSzPct val="80000"/>
              <a:defRPr/>
            </a:pPr>
            <a:endParaRPr lang="en-US" altLang="zh-CN" sz="2400" dirty="0"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kern="0" dirty="0" smtClean="0">
                <a:solidFill>
                  <a:srgbClr val="0066FF"/>
                </a:solidFill>
                <a:latin typeface="+mj-lt"/>
                <a:ea typeface="+mj-ea"/>
                <a:cs typeface="+mj-cs"/>
              </a:rPr>
              <a:t>Outline/Summary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316416" y="6525344"/>
            <a:ext cx="820655" cy="337295"/>
          </a:xfrm>
        </p:spPr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51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00100" cy="114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 descr="院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987" y="285728"/>
            <a:ext cx="816237" cy="78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http://aappsbulletin.org/img/201408/active_01_01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588224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6300192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5715008" y="1857364"/>
            <a:ext cx="36358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 anchor="ctr"/>
          <a:lstStyle/>
          <a:p>
            <a:pPr algn="ctr" eaLnBrk="0" hangingPunct="0">
              <a:lnSpc>
                <a:spcPct val="120000"/>
              </a:lnSpc>
            </a:pPr>
            <a:r>
              <a:rPr lang="en-US" altLang="zh-CN" sz="32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宋体" charset="0"/>
                <a:cs typeface="Arial" pitchFamily="34" charset="0"/>
              </a:rPr>
              <a:t>Thank you</a:t>
            </a:r>
          </a:p>
          <a:p>
            <a:pPr algn="ctr" eaLnBrk="0" hangingPunct="0">
              <a:lnSpc>
                <a:spcPct val="120000"/>
              </a:lnSpc>
            </a:pPr>
            <a:r>
              <a:rPr lang="en-US" altLang="zh-CN" sz="32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宋体" charset="0"/>
                <a:cs typeface="Arial" pitchFamily="34" charset="0"/>
              </a:rPr>
              <a:t>for your attention!</a:t>
            </a:r>
            <a:endParaRPr kumimoji="0" lang="en-US" altLang="zh-CN" sz="32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华文中宋" pitchFamily="2" charset="-122"/>
              <a:cs typeface="Arial" pitchFamily="34" charset="0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72198" y="4293096"/>
            <a:ext cx="3071802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标题 1"/>
          <p:cNvSpPr txBox="1">
            <a:spLocks/>
          </p:cNvSpPr>
          <p:nvPr/>
        </p:nvSpPr>
        <p:spPr bwMode="auto">
          <a:xfrm>
            <a:off x="251520" y="2852936"/>
            <a:ext cx="878684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 anchor="ctr"/>
          <a:lstStyle/>
          <a:p>
            <a:pPr algn="ctr" eaLnBrk="0" hangingPunct="0"/>
            <a:endParaRPr kumimoji="0" lang="en-US" altLang="zh-CN" sz="32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35496" y="6334780"/>
            <a:ext cx="59640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charset="0"/>
                <a:ea typeface="华文中宋" charset="0"/>
                <a:cs typeface="Times New Roman" charset="0"/>
              </a:rPr>
              <a:t>EAST – Test Bed for ITER &amp; CFETR</a:t>
            </a:r>
            <a:endParaRPr lang="en-US" altLang="zh-CN" sz="2800" b="1" dirty="0">
              <a:solidFill>
                <a:srgbClr val="FFFF00"/>
              </a:solidFill>
              <a:latin typeface="Times New Roman" charset="0"/>
              <a:ea typeface="华文中宋" charset="0"/>
              <a:cs typeface="Times New Roman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52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5929322" y="642918"/>
            <a:ext cx="36358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 anchor="ctr"/>
          <a:lstStyle/>
          <a:p>
            <a:pPr algn="ctr" eaLnBrk="0" hangingPunct="0">
              <a:lnSpc>
                <a:spcPct val="120000"/>
              </a:lnSpc>
            </a:pPr>
            <a:r>
              <a:rPr kumimoji="0" lang="en-US" altLang="zh-CN" sz="32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华文中宋" pitchFamily="2" charset="-122"/>
                <a:cs typeface="Arial" pitchFamily="34" charset="0"/>
              </a:rPr>
              <a:t>  </a:t>
            </a:r>
            <a:endParaRPr kumimoji="0" lang="en-US" altLang="zh-CN" sz="32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华文中宋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00034" y="0"/>
            <a:ext cx="7615262" cy="92867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Distribution of NBI fast</a:t>
            </a:r>
            <a:r>
              <a:rPr kumimoji="0" lang="en-US" altLang="zh-CN" sz="2800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ions is anisotropic in velocity space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1214422"/>
            <a:ext cx="7429552" cy="144655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kumimoji="0" lang="en-US" altLang="zh-CN" sz="1800" kern="0" dirty="0" smtClean="0">
                <a:solidFill>
                  <a:srgbClr val="0066FF"/>
                </a:solidFill>
              </a:rPr>
              <a:t>Alpha particles is isotropic in velocity space.</a:t>
            </a: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endParaRPr kumimoji="0" lang="en-US" altLang="zh-CN" sz="18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p"/>
            </a:pPr>
            <a:r>
              <a:rPr kumimoji="0" lang="en-US" altLang="zh-CN" sz="1800" kern="0" dirty="0" smtClean="0">
                <a:solidFill>
                  <a:srgbClr val="0066FF"/>
                </a:solidFill>
              </a:rPr>
              <a:t>However,  fast ions generated by NBI are anisotropic in velocity space</a:t>
            </a:r>
          </a:p>
          <a:p>
            <a:pPr>
              <a:buNone/>
            </a:pPr>
            <a:endParaRPr lang="zh-CN" altLang="en-US" sz="1600" dirty="0" smtClean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580208"/>
            <a:ext cx="4500594" cy="427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72132" y="3643314"/>
            <a:ext cx="2500330" cy="1477328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en-US" altLang="zh-CN" sz="1800" kern="0" dirty="0" smtClean="0">
                <a:solidFill>
                  <a:schemeClr val="tx1"/>
                </a:solidFill>
              </a:rPr>
              <a:t>Distribution of NBI fast ions in             space by NUBEAM simulation (</a:t>
            </a:r>
            <a:r>
              <a:rPr kumimoji="0" lang="en-US" altLang="zh-CN" sz="1800" kern="0" dirty="0" err="1" smtClean="0">
                <a:solidFill>
                  <a:schemeClr val="tx1"/>
                </a:solidFill>
              </a:rPr>
              <a:t>Todo</a:t>
            </a:r>
            <a:r>
              <a:rPr kumimoji="0" lang="en-US" altLang="zh-CN" sz="1800" kern="0" dirty="0" smtClean="0">
                <a:solidFill>
                  <a:schemeClr val="tx1"/>
                </a:solidFill>
              </a:rPr>
              <a:t> et al., </a:t>
            </a:r>
            <a:r>
              <a:rPr kumimoji="0" lang="en-US" altLang="zh-CN" sz="1800" kern="0" dirty="0" err="1" smtClean="0">
                <a:solidFill>
                  <a:schemeClr val="tx1"/>
                </a:solidFill>
              </a:rPr>
              <a:t>Nucl</a:t>
            </a:r>
            <a:r>
              <a:rPr kumimoji="0" lang="en-US" altLang="zh-CN" sz="1800" kern="0" dirty="0" smtClean="0">
                <a:solidFill>
                  <a:schemeClr val="tx1"/>
                </a:solidFill>
              </a:rPr>
              <a:t>. Fusion 54 (2014)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786578" y="4000504"/>
          <a:ext cx="738288" cy="298457"/>
        </p:xfrm>
        <a:graphic>
          <a:graphicData uri="http://schemas.openxmlformats.org/presentationml/2006/ole">
            <p:oleObj spid="_x0000_s47106" name="Equation" r:id="rId4" imgW="59688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Wave-particle resonance is an important physics for the interaction of fast ions with thermal plasmas</a:t>
            </a:r>
            <a:endParaRPr kumimoji="0" lang="zh-CN" altLang="en-US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1357299"/>
            <a:ext cx="8501090" cy="2554545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</a:rPr>
              <a:t>Thermal plasmas can be described by MHD theory</a:t>
            </a:r>
          </a:p>
          <a:p>
            <a:pPr>
              <a:buFont typeface="Wingdings" pitchFamily="2" charset="2"/>
              <a:buChar char="Ø"/>
            </a:pPr>
            <a:endParaRPr lang="en-US" altLang="zh-CN" sz="2000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Wave-particle resonance is not  correctly treated in fluid theory</a:t>
            </a:r>
          </a:p>
          <a:p>
            <a:pPr>
              <a:buFont typeface="Wingdings" pitchFamily="2" charset="2"/>
              <a:buChar char="Ø"/>
            </a:pPr>
            <a:endParaRPr lang="en-US" altLang="zh-CN" sz="2000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Kinetic equation  is needed to describe the resonant interaction of fast ions with thermal plasmas</a:t>
            </a: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endParaRPr kumimoji="0" lang="en-US" altLang="zh-CN" sz="2000" kern="0" dirty="0" smtClean="0">
              <a:solidFill>
                <a:srgbClr val="0066FF"/>
              </a:solidFill>
            </a:endParaRPr>
          </a:p>
          <a:p>
            <a:pPr>
              <a:buFont typeface="Wingdings" pitchFamily="2" charset="2"/>
              <a:buChar char="Ø"/>
            </a:pPr>
            <a:endParaRPr lang="zh-CN" altLang="en-US" sz="2000" dirty="0" smtClean="0">
              <a:solidFill>
                <a:srgbClr val="0000FF"/>
              </a:solidFill>
            </a:endParaRPr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000372"/>
            <a:ext cx="2964096" cy="365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214282" y="4000504"/>
            <a:ext cx="58579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kumimoji="0" lang="en-US" altLang="zh-CN" sz="2000" kern="0" dirty="0" smtClean="0">
                <a:solidFill>
                  <a:srgbClr val="0066FF"/>
                </a:solidFill>
                <a:latin typeface="+mn-lt"/>
                <a:ea typeface="+mn-ea"/>
              </a:rPr>
              <a:t>For low frequency (           ) phenomena, the guiding-center approximation is valid and useful for describing the motion of fast ions</a:t>
            </a:r>
            <a:r>
              <a:rPr lang="en-US" altLang="zh-CN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4929190" y="5857892"/>
            <a:ext cx="2143140" cy="4286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1800" b="1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43174" y="4071943"/>
          <a:ext cx="642942" cy="357190"/>
        </p:xfrm>
        <a:graphic>
          <a:graphicData uri="http://schemas.openxmlformats.org/presentationml/2006/ole">
            <p:oleObj spid="_x0000_s61442" name="Equation" r:id="rId4" imgW="4698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8120767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142852"/>
            <a:ext cx="7615262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Equations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motion of guiding center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C19B91-99C5-4F59-8181-74B17A708879}" type="slidenum">
              <a:rPr lang="en-US" altLang="zh-CN" smtClean="0"/>
              <a:pPr>
                <a:defRPr/>
              </a:pPr>
              <a:t>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42844" y="142852"/>
            <a:ext cx="7929618" cy="714380"/>
          </a:xfrm>
          <a:prstGeom prst="rect">
            <a:avLst/>
          </a:prstGeom>
        </p:spPr>
        <p:txBody>
          <a:bodyPr/>
          <a:lstStyle/>
          <a:p>
            <a:pPr lvl="0" algn="ctr" eaLnBrk="0" hangingPunct="0"/>
            <a:r>
              <a:rPr kumimoji="0" lang="en-US" altLang="zh-CN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Motion of guiding-center of fast ions in </a:t>
            </a:r>
            <a:r>
              <a:rPr kumimoji="0" lang="en-US" altLang="zh-CN" kern="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Tokamak</a:t>
            </a:r>
            <a:endParaRPr kumimoji="0" lang="zh-CN" altLang="en-US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1142984"/>
            <a:ext cx="7500990" cy="707886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err="1" smtClean="0">
                <a:solidFill>
                  <a:srgbClr val="0000FF"/>
                </a:solidFill>
              </a:rPr>
              <a:t>Poloidal</a:t>
            </a:r>
            <a:r>
              <a:rPr lang="en-US" altLang="zh-CN" sz="2000" dirty="0" smtClean="0">
                <a:solidFill>
                  <a:srgbClr val="0000FF"/>
                </a:solidFill>
              </a:rPr>
              <a:t> motion (bounce/circulating)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 err="1" smtClean="0">
                <a:solidFill>
                  <a:srgbClr val="0000FF"/>
                </a:solidFill>
              </a:rPr>
              <a:t>Toroidal</a:t>
            </a:r>
            <a:r>
              <a:rPr lang="en-US" altLang="zh-CN" sz="2000" dirty="0" smtClean="0">
                <a:solidFill>
                  <a:srgbClr val="0000FF"/>
                </a:solidFill>
              </a:rPr>
              <a:t> motion (procession)</a:t>
            </a:r>
          </a:p>
        </p:txBody>
      </p:sp>
      <p:pic>
        <p:nvPicPr>
          <p:cNvPr id="8193" name="Picture 1" descr="E:\2015sino-danish_autumn_school\orbit_3d_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214554"/>
            <a:ext cx="4876800" cy="3657600"/>
          </a:xfrm>
          <a:prstGeom prst="rect">
            <a:avLst/>
          </a:prstGeom>
          <a:noFill/>
        </p:spPr>
      </p:pic>
      <p:pic>
        <p:nvPicPr>
          <p:cNvPr id="8194" name="Picture 2" descr="E:\2015sino-danish_autumn_school\banana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571744"/>
            <a:ext cx="4000496" cy="2994657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6027003"/>
            <a:ext cx="8715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  <a:latin typeface="+mn-lt"/>
                <a:ea typeface="+mn-ea"/>
              </a:rPr>
              <a:t>For trapped ions, the period of </a:t>
            </a:r>
            <a:r>
              <a:rPr lang="en-US" altLang="zh-CN" sz="2000" dirty="0" err="1" smtClean="0">
                <a:solidFill>
                  <a:srgbClr val="0000FF"/>
                </a:solidFill>
                <a:latin typeface="+mn-lt"/>
                <a:ea typeface="+mn-ea"/>
              </a:rPr>
              <a:t>poloidal</a:t>
            </a:r>
            <a:r>
              <a:rPr lang="en-US" altLang="zh-CN" sz="2000" dirty="0" smtClean="0">
                <a:solidFill>
                  <a:srgbClr val="0000FF"/>
                </a:solidFill>
                <a:latin typeface="+mn-lt"/>
                <a:ea typeface="+mn-ea"/>
              </a:rPr>
              <a:t> motion is usually shorter than that of </a:t>
            </a:r>
            <a:r>
              <a:rPr lang="en-US" altLang="zh-CN" sz="2000" dirty="0" err="1" smtClean="0">
                <a:solidFill>
                  <a:srgbClr val="0000FF"/>
                </a:solidFill>
                <a:latin typeface="+mn-lt"/>
                <a:ea typeface="+mn-ea"/>
              </a:rPr>
              <a:t>toroidal</a:t>
            </a:r>
            <a:r>
              <a:rPr lang="en-US" altLang="zh-CN" sz="2000" dirty="0" smtClean="0">
                <a:solidFill>
                  <a:srgbClr val="0000FF"/>
                </a:solidFill>
                <a:latin typeface="+mn-lt"/>
                <a:ea typeface="+mn-ea"/>
              </a:rPr>
              <a:t> motion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8_Sep_2010_物理诊断报告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1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rgbClr val="FF0000"/>
          </a:solidFill>
        </a:ln>
      </a:spPr>
      <a:bodyPr wrap="square" rtlCol="0" anchor="ctr">
        <a:spAutoFit/>
      </a:bodyPr>
      <a:lstStyle>
        <a:defPPr algn="ctr">
          <a:buNone/>
          <a:defRPr sz="1800" dirty="0" smtClean="0">
            <a:latin typeface="+mn-lt"/>
          </a:defRPr>
        </a:defPPr>
      </a:lstStyle>
    </a:spDef>
    <a:lnDef>
      <a:spPr>
        <a:ln>
          <a:tailEnd type="none" w="med" len="lg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  <a:txDef>
      <a:spPr>
        <a:noFill/>
        <a:ln w="0">
          <a:noFill/>
        </a:ln>
      </a:spPr>
      <a:bodyPr wrap="none" rtlCol="0">
        <a:spAutoFit/>
      </a:bodyPr>
      <a:lstStyle>
        <a:defPPr>
          <a:buNone/>
          <a:defRPr sz="16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59763</TotalTime>
  <Words>1519</Words>
  <Application>Microsoft Office PowerPoint</Application>
  <PresentationFormat>全屏显示(4:3)</PresentationFormat>
  <Paragraphs>271</Paragraphs>
  <Slides>52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55" baseType="lpstr">
      <vt:lpstr>28_Sep_2010_物理诊断报告</vt:lpstr>
      <vt:lpstr>Equation</vt:lpstr>
      <vt:lpstr>MathType 6.0 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Neutral Beam injection (NBI) on EAST</vt:lpstr>
      <vt:lpstr>Neutral particles from NBI are ionized to generate fast ions</vt:lpstr>
      <vt:lpstr>   Kinetic MHD hybrid model and code</vt:lpstr>
      <vt:lpstr>   Equilibrium of EAST#48916@4.5s</vt:lpstr>
      <vt:lpstr>Initial/boundary conditions</vt:lpstr>
      <vt:lpstr>   Cotour of perturbation at t=0.25ms</vt:lpstr>
      <vt:lpstr>Magnetic coordinates are useful in analyzing and understanding the modes found in simulations</vt:lpstr>
      <vt:lpstr>Simulation of Alfven eigenmodes in EAST48916@4.5s</vt:lpstr>
      <vt:lpstr>幻灯片 32</vt:lpstr>
      <vt:lpstr>幻灯片 33</vt:lpstr>
      <vt:lpstr>幻灯片 34</vt:lpstr>
      <vt:lpstr>n=2 mode structure</vt:lpstr>
      <vt:lpstr>幻灯片 36</vt:lpstr>
      <vt:lpstr>Location of n=3 mode on Alfven continua</vt:lpstr>
      <vt:lpstr>幻灯片 38</vt:lpstr>
      <vt:lpstr>   n=4 mode structure</vt:lpstr>
      <vt:lpstr>Location of n=4 mode on Alfven continua</vt:lpstr>
      <vt:lpstr>n=5</vt:lpstr>
      <vt:lpstr>n=5 mode structure</vt:lpstr>
      <vt:lpstr>The location of n=5 on Alfven continua</vt:lpstr>
      <vt:lpstr>n=7 mode structure</vt:lpstr>
      <vt:lpstr>n=3 mode structure</vt:lpstr>
      <vt:lpstr>   n=4 mode structure</vt:lpstr>
      <vt:lpstr>n=5 mode structure</vt:lpstr>
      <vt:lpstr>n=7 mode structure</vt:lpstr>
      <vt:lpstr>Radial structure of TAEs in EASAT #38300@3.9s </vt:lpstr>
      <vt:lpstr>Two-dimensional structure of TAEs in EASAT #38300@3.9s </vt:lpstr>
      <vt:lpstr>幻灯片 51</vt:lpstr>
      <vt:lpstr>幻灯片 52</vt:lpstr>
    </vt:vector>
  </TitlesOfParts>
  <Company>IPPCAS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Wan Baonian</dc:creator>
  <cp:lastModifiedBy>Microsoft</cp:lastModifiedBy>
  <cp:revision>5261</cp:revision>
  <dcterms:created xsi:type="dcterms:W3CDTF">2002-03-26T07:13:07Z</dcterms:created>
  <dcterms:modified xsi:type="dcterms:W3CDTF">2015-09-17T08:48:25Z</dcterms:modified>
</cp:coreProperties>
</file>